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78" r:id="rId3"/>
    <p:sldId id="272" r:id="rId4"/>
    <p:sldId id="274" r:id="rId5"/>
    <p:sldId id="273" r:id="rId6"/>
    <p:sldId id="276" r:id="rId7"/>
    <p:sldId id="275" r:id="rId8"/>
    <p:sldId id="269" r:id="rId9"/>
    <p:sldId id="271" r:id="rId10"/>
    <p:sldId id="270" r:id="rId11"/>
    <p:sldId id="262" r:id="rId12"/>
    <p:sldId id="263" r:id="rId13"/>
    <p:sldId id="268" r:id="rId14"/>
    <p:sldId id="267" r:id="rId15"/>
    <p:sldId id="264" r:id="rId16"/>
    <p:sldId id="266" r:id="rId17"/>
    <p:sldId id="265" r:id="rId18"/>
    <p:sldId id="256" r:id="rId19"/>
    <p:sldId id="259" r:id="rId20"/>
    <p:sldId id="258" r:id="rId21"/>
    <p:sldId id="257" r:id="rId22"/>
    <p:sldId id="260" r:id="rId23"/>
    <p:sldId id="261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6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1236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Feuille_de_calcul_Microsoft_Excel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29"/>
    </mc:Choice>
    <mc:Fallback>
      <c:style val="29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168079615048119"/>
          <c:y val="4.5024254780652417E-2"/>
          <c:w val="0.81742825896762905"/>
          <c:h val="0.78661007217847767"/>
        </c:manualLayout>
      </c:layout>
      <c:scatterChart>
        <c:scatterStyle val="lineMarker"/>
        <c:varyColors val="0"/>
        <c:ser>
          <c:idx val="0"/>
          <c:order val="0"/>
          <c:tx>
            <c:v>Working Points</c:v>
          </c:tx>
          <c:spPr>
            <a:ln w="66675">
              <a:noFill/>
            </a:ln>
          </c:spPr>
          <c:dPt>
            <c:idx val="3"/>
            <c:marker>
              <c:spPr>
                <a:solidFill>
                  <a:schemeClr val="tx2"/>
                </a:solidFill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A0FF-49EE-8F5F-7ADCBD9E9CC3}"/>
              </c:ext>
            </c:extLst>
          </c:dPt>
          <c:dPt>
            <c:idx val="5"/>
            <c:bubble3D val="0"/>
            <c:extLst>
              <c:ext xmlns:c16="http://schemas.microsoft.com/office/drawing/2014/chart" uri="{C3380CC4-5D6E-409C-BE32-E72D297353CC}">
                <c16:uniqueId val="{00000001-A0FF-49EE-8F5F-7ADCBD9E9CC3}"/>
              </c:ext>
            </c:extLst>
          </c:dPt>
          <c:dPt>
            <c:idx val="7"/>
            <c:marker>
              <c:spPr>
                <a:solidFill>
                  <a:schemeClr val="bg1">
                    <a:lumMod val="75000"/>
                  </a:schemeClr>
                </a:solidFill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A0FF-49EE-8F5F-7ADCBD9E9CC3}"/>
              </c:ext>
            </c:extLst>
          </c:dPt>
          <c:dPt>
            <c:idx val="8"/>
            <c:marker>
              <c:spPr>
                <a:solidFill>
                  <a:schemeClr val="accent2"/>
                </a:solidFill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A0FF-49EE-8F5F-7ADCBD9E9CC3}"/>
              </c:ext>
            </c:extLst>
          </c:dPt>
          <c:dPt>
            <c:idx val="9"/>
            <c:marker>
              <c:spPr>
                <a:solidFill>
                  <a:schemeClr val="accent2"/>
                </a:solidFill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A0FF-49EE-8F5F-7ADCBD9E9CC3}"/>
              </c:ext>
            </c:extLst>
          </c:dPt>
          <c:xVal>
            <c:numRef>
              <c:f>Feuil1!$E$2:$E$11</c:f>
              <c:numCache>
                <c:formatCode>General</c:formatCode>
                <c:ptCount val="10"/>
                <c:pt idx="0">
                  <c:v>10</c:v>
                </c:pt>
                <c:pt idx="1">
                  <c:v>60</c:v>
                </c:pt>
                <c:pt idx="2">
                  <c:v>30</c:v>
                </c:pt>
                <c:pt idx="3">
                  <c:v>3600</c:v>
                </c:pt>
                <c:pt idx="4">
                  <c:v>16</c:v>
                </c:pt>
                <c:pt idx="5">
                  <c:v>600</c:v>
                </c:pt>
                <c:pt idx="6">
                  <c:v>1200</c:v>
                </c:pt>
                <c:pt idx="7">
                  <c:v>600</c:v>
                </c:pt>
                <c:pt idx="8">
                  <c:v>600</c:v>
                </c:pt>
                <c:pt idx="9">
                  <c:v>300</c:v>
                </c:pt>
              </c:numCache>
            </c:numRef>
          </c:xVal>
          <c:yVal>
            <c:numRef>
              <c:f>Feuil1!$D$2:$D$11</c:f>
              <c:numCache>
                <c:formatCode>General</c:formatCode>
                <c:ptCount val="10"/>
                <c:pt idx="0">
                  <c:v>4.4922766195293047</c:v>
                </c:pt>
                <c:pt idx="1">
                  <c:v>6.1656188912860275</c:v>
                </c:pt>
                <c:pt idx="2">
                  <c:v>2.8937262380344602</c:v>
                </c:pt>
                <c:pt idx="3">
                  <c:v>4.5472840883398664</c:v>
                </c:pt>
                <c:pt idx="4">
                  <c:v>7.0735530263064597</c:v>
                </c:pt>
                <c:pt idx="5">
                  <c:v>3.1554197413001854</c:v>
                </c:pt>
                <c:pt idx="6">
                  <c:v>3.2353624084357144</c:v>
                </c:pt>
                <c:pt idx="7">
                  <c:v>4.5472840883398664</c:v>
                </c:pt>
                <c:pt idx="8">
                  <c:v>5.1839038607074475</c:v>
                </c:pt>
                <c:pt idx="9">
                  <c:v>4.7286065969445055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A0FF-49EE-8F5F-7ADCBD9E9CC3}"/>
            </c:ext>
          </c:extLst>
        </c:ser>
        <c:ser>
          <c:idx val="1"/>
          <c:order val="1"/>
          <c:tx>
            <c:v>ITER Targets</c:v>
          </c:tx>
          <c:spPr>
            <a:ln w="66675">
              <a:noFill/>
            </a:ln>
          </c:spPr>
          <c:marker>
            <c:spPr>
              <a:solidFill>
                <a:srgbClr val="FFC000"/>
              </a:solidFill>
            </c:spPr>
          </c:marker>
          <c:xVal>
            <c:numRef>
              <c:f>Feuil1!$E$12:$E$14</c:f>
              <c:numCache>
                <c:formatCode>General</c:formatCode>
                <c:ptCount val="3"/>
                <c:pt idx="0">
                  <c:v>1000</c:v>
                </c:pt>
                <c:pt idx="1">
                  <c:v>1000</c:v>
                </c:pt>
                <c:pt idx="2">
                  <c:v>1000</c:v>
                </c:pt>
              </c:numCache>
            </c:numRef>
          </c:xVal>
          <c:yVal>
            <c:numRef>
              <c:f>Feuil1!$D$12:$D$14</c:f>
              <c:numCache>
                <c:formatCode>General</c:formatCode>
                <c:ptCount val="3"/>
                <c:pt idx="0">
                  <c:v>3.0606719825364492</c:v>
                </c:pt>
                <c:pt idx="1">
                  <c:v>3.3583153129482506</c:v>
                </c:pt>
                <c:pt idx="2">
                  <c:v>4.2726159219300763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A0FF-49EE-8F5F-7ADCBD9E9C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6076032"/>
        <c:axId val="106099072"/>
      </c:scatterChart>
      <c:valAx>
        <c:axId val="106076032"/>
        <c:scaling>
          <c:logBase val="10"/>
          <c:orientation val="minMax"/>
        </c:scaling>
        <c:delete val="0"/>
        <c:axPos val="b"/>
        <c:minorGridlines/>
        <c:title>
          <c:tx>
            <c:rich>
              <a:bodyPr/>
              <a:lstStyle/>
              <a:p>
                <a:pPr>
                  <a:defRPr sz="2000"/>
                </a:pPr>
                <a:r>
                  <a:rPr lang="en-GB" sz="2000"/>
                  <a:t>RF duration [s]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000"/>
            </a:pPr>
            <a:endParaRPr lang="fr-FR"/>
          </a:p>
        </c:txPr>
        <c:crossAx val="106099072"/>
        <c:crosses val="autoZero"/>
        <c:crossBetween val="midCat"/>
      </c:valAx>
      <c:valAx>
        <c:axId val="10609907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000"/>
                </a:pPr>
                <a:r>
                  <a:rPr lang="en-GB" sz="2000"/>
                  <a:t>Current Density [kA/m] 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000"/>
            </a:pPr>
            <a:endParaRPr lang="fr-FR"/>
          </a:p>
        </c:txPr>
        <c:crossAx val="106076032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3491053" y="3553074"/>
            <a:ext cx="1233346" cy="1880311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/>
          <p:cNvSpPr/>
          <p:nvPr/>
        </p:nvSpPr>
        <p:spPr>
          <a:xfrm>
            <a:off x="2731634" y="3553074"/>
            <a:ext cx="761308" cy="1872088"/>
          </a:xfrm>
          <a:prstGeom prst="rect">
            <a:avLst/>
          </a:prstGeom>
          <a:solidFill>
            <a:srgbClr val="3760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3"/>
          <p:cNvSpPr/>
          <p:nvPr/>
        </p:nvSpPr>
        <p:spPr>
          <a:xfrm>
            <a:off x="2731634" y="382455"/>
            <a:ext cx="1595145" cy="2592454"/>
          </a:xfrm>
          <a:custGeom>
            <a:avLst/>
            <a:gdLst>
              <a:gd name="connsiteX0" fmla="*/ 0 w 1409950"/>
              <a:gd name="connsiteY0" fmla="*/ 1296144 h 2592288"/>
              <a:gd name="connsiteX1" fmla="*/ 704975 w 1409950"/>
              <a:gd name="connsiteY1" fmla="*/ 0 h 2592288"/>
              <a:gd name="connsiteX2" fmla="*/ 1409950 w 1409950"/>
              <a:gd name="connsiteY2" fmla="*/ 1296144 h 2592288"/>
              <a:gd name="connsiteX3" fmla="*/ 704975 w 1409950"/>
              <a:gd name="connsiteY3" fmla="*/ 2592288 h 2592288"/>
              <a:gd name="connsiteX4" fmla="*/ 0 w 1409950"/>
              <a:gd name="connsiteY4" fmla="*/ 1296144 h 2592288"/>
              <a:gd name="connsiteX0" fmla="*/ 0 w 1560421"/>
              <a:gd name="connsiteY0" fmla="*/ 1296144 h 2592288"/>
              <a:gd name="connsiteX1" fmla="*/ 704975 w 1560421"/>
              <a:gd name="connsiteY1" fmla="*/ 0 h 2592288"/>
              <a:gd name="connsiteX2" fmla="*/ 1560421 w 1560421"/>
              <a:gd name="connsiteY2" fmla="*/ 1296144 h 2592288"/>
              <a:gd name="connsiteX3" fmla="*/ 704975 w 1560421"/>
              <a:gd name="connsiteY3" fmla="*/ 2592288 h 2592288"/>
              <a:gd name="connsiteX4" fmla="*/ 0 w 1560421"/>
              <a:gd name="connsiteY4" fmla="*/ 1296144 h 2592288"/>
              <a:gd name="connsiteX0" fmla="*/ 0 w 1595145"/>
              <a:gd name="connsiteY0" fmla="*/ 1296144 h 2592288"/>
              <a:gd name="connsiteX1" fmla="*/ 704975 w 1595145"/>
              <a:gd name="connsiteY1" fmla="*/ 0 h 2592288"/>
              <a:gd name="connsiteX2" fmla="*/ 1595145 w 1595145"/>
              <a:gd name="connsiteY2" fmla="*/ 1296144 h 2592288"/>
              <a:gd name="connsiteX3" fmla="*/ 704975 w 1595145"/>
              <a:gd name="connsiteY3" fmla="*/ 2592288 h 2592288"/>
              <a:gd name="connsiteX4" fmla="*/ 0 w 1595145"/>
              <a:gd name="connsiteY4" fmla="*/ 1296144 h 2592288"/>
              <a:gd name="connsiteX0" fmla="*/ 0 w 1595145"/>
              <a:gd name="connsiteY0" fmla="*/ 1296310 h 2592454"/>
              <a:gd name="connsiteX1" fmla="*/ 704975 w 1595145"/>
              <a:gd name="connsiteY1" fmla="*/ 166 h 2592454"/>
              <a:gd name="connsiteX2" fmla="*/ 1595145 w 1595145"/>
              <a:gd name="connsiteY2" fmla="*/ 1296310 h 2592454"/>
              <a:gd name="connsiteX3" fmla="*/ 704975 w 1595145"/>
              <a:gd name="connsiteY3" fmla="*/ 2592454 h 2592454"/>
              <a:gd name="connsiteX4" fmla="*/ 0 w 1595145"/>
              <a:gd name="connsiteY4" fmla="*/ 1296310 h 2592454"/>
              <a:gd name="connsiteX0" fmla="*/ 0 w 1595145"/>
              <a:gd name="connsiteY0" fmla="*/ 1296310 h 2592454"/>
              <a:gd name="connsiteX1" fmla="*/ 704975 w 1595145"/>
              <a:gd name="connsiteY1" fmla="*/ 166 h 2592454"/>
              <a:gd name="connsiteX2" fmla="*/ 1595145 w 1595145"/>
              <a:gd name="connsiteY2" fmla="*/ 1296310 h 2592454"/>
              <a:gd name="connsiteX3" fmla="*/ 704975 w 1595145"/>
              <a:gd name="connsiteY3" fmla="*/ 2592454 h 2592454"/>
              <a:gd name="connsiteX4" fmla="*/ 0 w 1595145"/>
              <a:gd name="connsiteY4" fmla="*/ 1296310 h 2592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5145" h="2592454">
                <a:moveTo>
                  <a:pt x="0" y="1296310"/>
                </a:moveTo>
                <a:cubicBezTo>
                  <a:pt x="0" y="580469"/>
                  <a:pt x="288647" y="11741"/>
                  <a:pt x="704975" y="166"/>
                </a:cubicBezTo>
                <a:cubicBezTo>
                  <a:pt x="1121303" y="-11409"/>
                  <a:pt x="1595145" y="580469"/>
                  <a:pt x="1595145" y="1296310"/>
                </a:cubicBezTo>
                <a:cubicBezTo>
                  <a:pt x="1595145" y="2012151"/>
                  <a:pt x="1063430" y="2592454"/>
                  <a:pt x="704975" y="2592454"/>
                </a:cubicBezTo>
                <a:cubicBezTo>
                  <a:pt x="346520" y="2592454"/>
                  <a:pt x="0" y="2012151"/>
                  <a:pt x="0" y="129631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3"/>
          <p:cNvSpPr/>
          <p:nvPr/>
        </p:nvSpPr>
        <p:spPr>
          <a:xfrm>
            <a:off x="2860885" y="507907"/>
            <a:ext cx="1329557" cy="2303362"/>
          </a:xfrm>
          <a:custGeom>
            <a:avLst/>
            <a:gdLst>
              <a:gd name="connsiteX0" fmla="*/ 0 w 1409950"/>
              <a:gd name="connsiteY0" fmla="*/ 1296144 h 2592288"/>
              <a:gd name="connsiteX1" fmla="*/ 704975 w 1409950"/>
              <a:gd name="connsiteY1" fmla="*/ 0 h 2592288"/>
              <a:gd name="connsiteX2" fmla="*/ 1409950 w 1409950"/>
              <a:gd name="connsiteY2" fmla="*/ 1296144 h 2592288"/>
              <a:gd name="connsiteX3" fmla="*/ 704975 w 1409950"/>
              <a:gd name="connsiteY3" fmla="*/ 2592288 h 2592288"/>
              <a:gd name="connsiteX4" fmla="*/ 0 w 1409950"/>
              <a:gd name="connsiteY4" fmla="*/ 1296144 h 2592288"/>
              <a:gd name="connsiteX0" fmla="*/ 0 w 1560421"/>
              <a:gd name="connsiteY0" fmla="*/ 1296144 h 2592288"/>
              <a:gd name="connsiteX1" fmla="*/ 704975 w 1560421"/>
              <a:gd name="connsiteY1" fmla="*/ 0 h 2592288"/>
              <a:gd name="connsiteX2" fmla="*/ 1560421 w 1560421"/>
              <a:gd name="connsiteY2" fmla="*/ 1296144 h 2592288"/>
              <a:gd name="connsiteX3" fmla="*/ 704975 w 1560421"/>
              <a:gd name="connsiteY3" fmla="*/ 2592288 h 2592288"/>
              <a:gd name="connsiteX4" fmla="*/ 0 w 1560421"/>
              <a:gd name="connsiteY4" fmla="*/ 1296144 h 2592288"/>
              <a:gd name="connsiteX0" fmla="*/ 0 w 1595145"/>
              <a:gd name="connsiteY0" fmla="*/ 1296144 h 2592288"/>
              <a:gd name="connsiteX1" fmla="*/ 704975 w 1595145"/>
              <a:gd name="connsiteY1" fmla="*/ 0 h 2592288"/>
              <a:gd name="connsiteX2" fmla="*/ 1595145 w 1595145"/>
              <a:gd name="connsiteY2" fmla="*/ 1296144 h 2592288"/>
              <a:gd name="connsiteX3" fmla="*/ 704975 w 1595145"/>
              <a:gd name="connsiteY3" fmla="*/ 2592288 h 2592288"/>
              <a:gd name="connsiteX4" fmla="*/ 0 w 1595145"/>
              <a:gd name="connsiteY4" fmla="*/ 1296144 h 2592288"/>
              <a:gd name="connsiteX0" fmla="*/ 0 w 1595145"/>
              <a:gd name="connsiteY0" fmla="*/ 1296144 h 2592288"/>
              <a:gd name="connsiteX1" fmla="*/ 704975 w 1595145"/>
              <a:gd name="connsiteY1" fmla="*/ 0 h 2592288"/>
              <a:gd name="connsiteX2" fmla="*/ 1595145 w 1595145"/>
              <a:gd name="connsiteY2" fmla="*/ 1296144 h 2592288"/>
              <a:gd name="connsiteX3" fmla="*/ 704975 w 1595145"/>
              <a:gd name="connsiteY3" fmla="*/ 2592288 h 2592288"/>
              <a:gd name="connsiteX4" fmla="*/ 0 w 1595145"/>
              <a:gd name="connsiteY4" fmla="*/ 1296144 h 2592288"/>
              <a:gd name="connsiteX0" fmla="*/ 0 w 1595145"/>
              <a:gd name="connsiteY0" fmla="*/ 1296144 h 2592288"/>
              <a:gd name="connsiteX1" fmla="*/ 704975 w 1595145"/>
              <a:gd name="connsiteY1" fmla="*/ 0 h 2592288"/>
              <a:gd name="connsiteX2" fmla="*/ 1595145 w 1595145"/>
              <a:gd name="connsiteY2" fmla="*/ 1296144 h 2592288"/>
              <a:gd name="connsiteX3" fmla="*/ 704975 w 1595145"/>
              <a:gd name="connsiteY3" fmla="*/ 2592288 h 2592288"/>
              <a:gd name="connsiteX4" fmla="*/ 0 w 1595145"/>
              <a:gd name="connsiteY4" fmla="*/ 1296144 h 259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5145" h="2592288">
                <a:moveTo>
                  <a:pt x="0" y="1296144"/>
                </a:moveTo>
                <a:cubicBezTo>
                  <a:pt x="0" y="580303"/>
                  <a:pt x="314137" y="0"/>
                  <a:pt x="704975" y="0"/>
                </a:cubicBezTo>
                <a:cubicBezTo>
                  <a:pt x="1095813" y="0"/>
                  <a:pt x="1595145" y="580303"/>
                  <a:pt x="1595145" y="1296144"/>
                </a:cubicBezTo>
                <a:cubicBezTo>
                  <a:pt x="1595145" y="2011985"/>
                  <a:pt x="1054153" y="2592288"/>
                  <a:pt x="704975" y="2592288"/>
                </a:cubicBezTo>
                <a:cubicBezTo>
                  <a:pt x="355797" y="2592288"/>
                  <a:pt x="0" y="2011985"/>
                  <a:pt x="0" y="1296144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"/>
          <p:cNvSpPr/>
          <p:nvPr/>
        </p:nvSpPr>
        <p:spPr>
          <a:xfrm>
            <a:off x="2949008" y="632655"/>
            <a:ext cx="1149945" cy="2053866"/>
          </a:xfrm>
          <a:custGeom>
            <a:avLst/>
            <a:gdLst>
              <a:gd name="connsiteX0" fmla="*/ 0 w 1409950"/>
              <a:gd name="connsiteY0" fmla="*/ 1296144 h 2592288"/>
              <a:gd name="connsiteX1" fmla="*/ 704975 w 1409950"/>
              <a:gd name="connsiteY1" fmla="*/ 0 h 2592288"/>
              <a:gd name="connsiteX2" fmla="*/ 1409950 w 1409950"/>
              <a:gd name="connsiteY2" fmla="*/ 1296144 h 2592288"/>
              <a:gd name="connsiteX3" fmla="*/ 704975 w 1409950"/>
              <a:gd name="connsiteY3" fmla="*/ 2592288 h 2592288"/>
              <a:gd name="connsiteX4" fmla="*/ 0 w 1409950"/>
              <a:gd name="connsiteY4" fmla="*/ 1296144 h 2592288"/>
              <a:gd name="connsiteX0" fmla="*/ 0 w 1560421"/>
              <a:gd name="connsiteY0" fmla="*/ 1296144 h 2592288"/>
              <a:gd name="connsiteX1" fmla="*/ 704975 w 1560421"/>
              <a:gd name="connsiteY1" fmla="*/ 0 h 2592288"/>
              <a:gd name="connsiteX2" fmla="*/ 1560421 w 1560421"/>
              <a:gd name="connsiteY2" fmla="*/ 1296144 h 2592288"/>
              <a:gd name="connsiteX3" fmla="*/ 704975 w 1560421"/>
              <a:gd name="connsiteY3" fmla="*/ 2592288 h 2592288"/>
              <a:gd name="connsiteX4" fmla="*/ 0 w 1560421"/>
              <a:gd name="connsiteY4" fmla="*/ 1296144 h 2592288"/>
              <a:gd name="connsiteX0" fmla="*/ 0 w 1595145"/>
              <a:gd name="connsiteY0" fmla="*/ 1296144 h 2592288"/>
              <a:gd name="connsiteX1" fmla="*/ 704975 w 1595145"/>
              <a:gd name="connsiteY1" fmla="*/ 0 h 2592288"/>
              <a:gd name="connsiteX2" fmla="*/ 1595145 w 1595145"/>
              <a:gd name="connsiteY2" fmla="*/ 1296144 h 2592288"/>
              <a:gd name="connsiteX3" fmla="*/ 704975 w 1595145"/>
              <a:gd name="connsiteY3" fmla="*/ 2592288 h 2592288"/>
              <a:gd name="connsiteX4" fmla="*/ 0 w 1595145"/>
              <a:gd name="connsiteY4" fmla="*/ 1296144 h 2592288"/>
              <a:gd name="connsiteX0" fmla="*/ 0 w 1595145"/>
              <a:gd name="connsiteY0" fmla="*/ 1296144 h 2592288"/>
              <a:gd name="connsiteX1" fmla="*/ 704975 w 1595145"/>
              <a:gd name="connsiteY1" fmla="*/ 0 h 2592288"/>
              <a:gd name="connsiteX2" fmla="*/ 1595145 w 1595145"/>
              <a:gd name="connsiteY2" fmla="*/ 1296144 h 2592288"/>
              <a:gd name="connsiteX3" fmla="*/ 704975 w 1595145"/>
              <a:gd name="connsiteY3" fmla="*/ 2592288 h 2592288"/>
              <a:gd name="connsiteX4" fmla="*/ 0 w 1595145"/>
              <a:gd name="connsiteY4" fmla="*/ 1296144 h 2592288"/>
              <a:gd name="connsiteX0" fmla="*/ 0 w 1595145"/>
              <a:gd name="connsiteY0" fmla="*/ 1296144 h 2592288"/>
              <a:gd name="connsiteX1" fmla="*/ 704975 w 1595145"/>
              <a:gd name="connsiteY1" fmla="*/ 0 h 2592288"/>
              <a:gd name="connsiteX2" fmla="*/ 1595145 w 1595145"/>
              <a:gd name="connsiteY2" fmla="*/ 1296144 h 2592288"/>
              <a:gd name="connsiteX3" fmla="*/ 704975 w 1595145"/>
              <a:gd name="connsiteY3" fmla="*/ 2592288 h 2592288"/>
              <a:gd name="connsiteX4" fmla="*/ 0 w 1595145"/>
              <a:gd name="connsiteY4" fmla="*/ 1296144 h 259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5145" h="2592288">
                <a:moveTo>
                  <a:pt x="0" y="1296144"/>
                </a:moveTo>
                <a:cubicBezTo>
                  <a:pt x="0" y="580303"/>
                  <a:pt x="314137" y="0"/>
                  <a:pt x="704975" y="0"/>
                </a:cubicBezTo>
                <a:cubicBezTo>
                  <a:pt x="1095813" y="0"/>
                  <a:pt x="1595145" y="580303"/>
                  <a:pt x="1595145" y="1296144"/>
                </a:cubicBezTo>
                <a:cubicBezTo>
                  <a:pt x="1595145" y="2011985"/>
                  <a:pt x="1054153" y="2592288"/>
                  <a:pt x="704975" y="2592288"/>
                </a:cubicBezTo>
                <a:cubicBezTo>
                  <a:pt x="355797" y="2592288"/>
                  <a:pt x="0" y="2011985"/>
                  <a:pt x="0" y="1296144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3379706" y="171818"/>
            <a:ext cx="0" cy="3029319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897429" y="2497898"/>
            <a:ext cx="1015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smtClean="0"/>
              <a:t>Cyclotron</a:t>
            </a:r>
          </a:p>
          <a:p>
            <a:pPr algn="ctr"/>
            <a:r>
              <a:rPr lang="fr-FR" sz="1400" dirty="0" err="1" smtClean="0"/>
              <a:t>Resonance</a:t>
            </a:r>
            <a:r>
              <a:rPr lang="fr-FR" sz="1400" dirty="0" smtClean="0"/>
              <a:t> </a:t>
            </a:r>
          </a:p>
        </p:txBody>
      </p:sp>
      <p:sp>
        <p:nvSpPr>
          <p:cNvPr id="9" name="Rectangle 14"/>
          <p:cNvSpPr/>
          <p:nvPr/>
        </p:nvSpPr>
        <p:spPr>
          <a:xfrm>
            <a:off x="4290319" y="1218425"/>
            <a:ext cx="288032" cy="936104"/>
          </a:xfrm>
          <a:custGeom>
            <a:avLst/>
            <a:gdLst>
              <a:gd name="connsiteX0" fmla="*/ 0 w 288032"/>
              <a:gd name="connsiteY0" fmla="*/ 0 h 936104"/>
              <a:gd name="connsiteX1" fmla="*/ 288032 w 288032"/>
              <a:gd name="connsiteY1" fmla="*/ 0 h 936104"/>
              <a:gd name="connsiteX2" fmla="*/ 288032 w 288032"/>
              <a:gd name="connsiteY2" fmla="*/ 936104 h 936104"/>
              <a:gd name="connsiteX3" fmla="*/ 0 w 288032"/>
              <a:gd name="connsiteY3" fmla="*/ 936104 h 936104"/>
              <a:gd name="connsiteX4" fmla="*/ 0 w 288032"/>
              <a:gd name="connsiteY4" fmla="*/ 0 h 936104"/>
              <a:gd name="connsiteX0" fmla="*/ 12248 w 300280"/>
              <a:gd name="connsiteY0" fmla="*/ 0 h 936104"/>
              <a:gd name="connsiteX1" fmla="*/ 300280 w 300280"/>
              <a:gd name="connsiteY1" fmla="*/ 0 h 936104"/>
              <a:gd name="connsiteX2" fmla="*/ 300280 w 300280"/>
              <a:gd name="connsiteY2" fmla="*/ 936104 h 936104"/>
              <a:gd name="connsiteX3" fmla="*/ 12248 w 300280"/>
              <a:gd name="connsiteY3" fmla="*/ 936104 h 936104"/>
              <a:gd name="connsiteX4" fmla="*/ 0 w 300280"/>
              <a:gd name="connsiteY4" fmla="*/ 369836 h 936104"/>
              <a:gd name="connsiteX5" fmla="*/ 12248 w 300280"/>
              <a:gd name="connsiteY5" fmla="*/ 0 h 936104"/>
              <a:gd name="connsiteX0" fmla="*/ 0 w 288032"/>
              <a:gd name="connsiteY0" fmla="*/ 0 h 936104"/>
              <a:gd name="connsiteX1" fmla="*/ 288032 w 288032"/>
              <a:gd name="connsiteY1" fmla="*/ 0 h 936104"/>
              <a:gd name="connsiteX2" fmla="*/ 288032 w 288032"/>
              <a:gd name="connsiteY2" fmla="*/ 936104 h 936104"/>
              <a:gd name="connsiteX3" fmla="*/ 0 w 288032"/>
              <a:gd name="connsiteY3" fmla="*/ 936104 h 936104"/>
              <a:gd name="connsiteX4" fmla="*/ 115073 w 288032"/>
              <a:gd name="connsiteY4" fmla="*/ 450858 h 936104"/>
              <a:gd name="connsiteX5" fmla="*/ 0 w 288032"/>
              <a:gd name="connsiteY5" fmla="*/ 0 h 936104"/>
              <a:gd name="connsiteX0" fmla="*/ 0 w 288032"/>
              <a:gd name="connsiteY0" fmla="*/ 0 h 936104"/>
              <a:gd name="connsiteX1" fmla="*/ 288032 w 288032"/>
              <a:gd name="connsiteY1" fmla="*/ 0 h 936104"/>
              <a:gd name="connsiteX2" fmla="*/ 288032 w 288032"/>
              <a:gd name="connsiteY2" fmla="*/ 936104 h 936104"/>
              <a:gd name="connsiteX3" fmla="*/ 0 w 288032"/>
              <a:gd name="connsiteY3" fmla="*/ 936104 h 936104"/>
              <a:gd name="connsiteX4" fmla="*/ 115073 w 288032"/>
              <a:gd name="connsiteY4" fmla="*/ 450858 h 936104"/>
              <a:gd name="connsiteX5" fmla="*/ 0 w 288032"/>
              <a:gd name="connsiteY5" fmla="*/ 0 h 936104"/>
              <a:gd name="connsiteX0" fmla="*/ 0 w 288032"/>
              <a:gd name="connsiteY0" fmla="*/ 0 h 936104"/>
              <a:gd name="connsiteX1" fmla="*/ 288032 w 288032"/>
              <a:gd name="connsiteY1" fmla="*/ 0 h 936104"/>
              <a:gd name="connsiteX2" fmla="*/ 288032 w 288032"/>
              <a:gd name="connsiteY2" fmla="*/ 936104 h 936104"/>
              <a:gd name="connsiteX3" fmla="*/ 0 w 288032"/>
              <a:gd name="connsiteY3" fmla="*/ 936104 h 936104"/>
              <a:gd name="connsiteX4" fmla="*/ 80348 w 288032"/>
              <a:gd name="connsiteY4" fmla="*/ 450858 h 936104"/>
              <a:gd name="connsiteX5" fmla="*/ 0 w 288032"/>
              <a:gd name="connsiteY5" fmla="*/ 0 h 936104"/>
              <a:gd name="connsiteX0" fmla="*/ 6497 w 294529"/>
              <a:gd name="connsiteY0" fmla="*/ 0 h 936104"/>
              <a:gd name="connsiteX1" fmla="*/ 294529 w 294529"/>
              <a:gd name="connsiteY1" fmla="*/ 0 h 936104"/>
              <a:gd name="connsiteX2" fmla="*/ 294529 w 294529"/>
              <a:gd name="connsiteY2" fmla="*/ 936104 h 936104"/>
              <a:gd name="connsiteX3" fmla="*/ 6497 w 294529"/>
              <a:gd name="connsiteY3" fmla="*/ 936104 h 936104"/>
              <a:gd name="connsiteX4" fmla="*/ 86845 w 294529"/>
              <a:gd name="connsiteY4" fmla="*/ 450858 h 936104"/>
              <a:gd name="connsiteX5" fmla="*/ 6497 w 294529"/>
              <a:gd name="connsiteY5" fmla="*/ 0 h 936104"/>
              <a:gd name="connsiteX0" fmla="*/ 6780 w 294812"/>
              <a:gd name="connsiteY0" fmla="*/ 0 h 936104"/>
              <a:gd name="connsiteX1" fmla="*/ 294812 w 294812"/>
              <a:gd name="connsiteY1" fmla="*/ 0 h 936104"/>
              <a:gd name="connsiteX2" fmla="*/ 294812 w 294812"/>
              <a:gd name="connsiteY2" fmla="*/ 936104 h 936104"/>
              <a:gd name="connsiteX3" fmla="*/ 6780 w 294812"/>
              <a:gd name="connsiteY3" fmla="*/ 936104 h 936104"/>
              <a:gd name="connsiteX4" fmla="*/ 87128 w 294812"/>
              <a:gd name="connsiteY4" fmla="*/ 450858 h 936104"/>
              <a:gd name="connsiteX5" fmla="*/ 6780 w 294812"/>
              <a:gd name="connsiteY5" fmla="*/ 0 h 936104"/>
              <a:gd name="connsiteX0" fmla="*/ 6683 w 294715"/>
              <a:gd name="connsiteY0" fmla="*/ 0 h 936104"/>
              <a:gd name="connsiteX1" fmla="*/ 294715 w 294715"/>
              <a:gd name="connsiteY1" fmla="*/ 0 h 936104"/>
              <a:gd name="connsiteX2" fmla="*/ 294715 w 294715"/>
              <a:gd name="connsiteY2" fmla="*/ 936104 h 936104"/>
              <a:gd name="connsiteX3" fmla="*/ 6683 w 294715"/>
              <a:gd name="connsiteY3" fmla="*/ 936104 h 936104"/>
              <a:gd name="connsiteX4" fmla="*/ 87031 w 294715"/>
              <a:gd name="connsiteY4" fmla="*/ 450858 h 936104"/>
              <a:gd name="connsiteX5" fmla="*/ 6683 w 294715"/>
              <a:gd name="connsiteY5" fmla="*/ 0 h 936104"/>
              <a:gd name="connsiteX0" fmla="*/ 6683 w 294715"/>
              <a:gd name="connsiteY0" fmla="*/ 0 h 936104"/>
              <a:gd name="connsiteX1" fmla="*/ 294715 w 294715"/>
              <a:gd name="connsiteY1" fmla="*/ 0 h 936104"/>
              <a:gd name="connsiteX2" fmla="*/ 294715 w 294715"/>
              <a:gd name="connsiteY2" fmla="*/ 936104 h 936104"/>
              <a:gd name="connsiteX3" fmla="*/ 6683 w 294715"/>
              <a:gd name="connsiteY3" fmla="*/ 936104 h 936104"/>
              <a:gd name="connsiteX4" fmla="*/ 87031 w 294715"/>
              <a:gd name="connsiteY4" fmla="*/ 450858 h 936104"/>
              <a:gd name="connsiteX5" fmla="*/ 6683 w 294715"/>
              <a:gd name="connsiteY5" fmla="*/ 0 h 936104"/>
              <a:gd name="connsiteX0" fmla="*/ 6322 w 294354"/>
              <a:gd name="connsiteY0" fmla="*/ 0 h 936104"/>
              <a:gd name="connsiteX1" fmla="*/ 294354 w 294354"/>
              <a:gd name="connsiteY1" fmla="*/ 0 h 936104"/>
              <a:gd name="connsiteX2" fmla="*/ 294354 w 294354"/>
              <a:gd name="connsiteY2" fmla="*/ 936104 h 936104"/>
              <a:gd name="connsiteX3" fmla="*/ 6322 w 294354"/>
              <a:gd name="connsiteY3" fmla="*/ 936104 h 936104"/>
              <a:gd name="connsiteX4" fmla="*/ 86670 w 294354"/>
              <a:gd name="connsiteY4" fmla="*/ 450858 h 936104"/>
              <a:gd name="connsiteX5" fmla="*/ 6322 w 294354"/>
              <a:gd name="connsiteY5" fmla="*/ 0 h 936104"/>
              <a:gd name="connsiteX0" fmla="*/ 0 w 288032"/>
              <a:gd name="connsiteY0" fmla="*/ 0 h 936104"/>
              <a:gd name="connsiteX1" fmla="*/ 288032 w 288032"/>
              <a:gd name="connsiteY1" fmla="*/ 0 h 936104"/>
              <a:gd name="connsiteX2" fmla="*/ 288032 w 288032"/>
              <a:gd name="connsiteY2" fmla="*/ 936104 h 936104"/>
              <a:gd name="connsiteX3" fmla="*/ 0 w 288032"/>
              <a:gd name="connsiteY3" fmla="*/ 936104 h 936104"/>
              <a:gd name="connsiteX4" fmla="*/ 80348 w 288032"/>
              <a:gd name="connsiteY4" fmla="*/ 450858 h 936104"/>
              <a:gd name="connsiteX5" fmla="*/ 0 w 288032"/>
              <a:gd name="connsiteY5" fmla="*/ 0 h 93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8032" h="936104">
                <a:moveTo>
                  <a:pt x="0" y="0"/>
                </a:moveTo>
                <a:lnTo>
                  <a:pt x="288032" y="0"/>
                </a:lnTo>
                <a:lnTo>
                  <a:pt x="288032" y="936104"/>
                </a:lnTo>
                <a:lnTo>
                  <a:pt x="0" y="936104"/>
                </a:lnTo>
                <a:cubicBezTo>
                  <a:pt x="32442" y="751598"/>
                  <a:pt x="76307" y="661687"/>
                  <a:pt x="80348" y="450858"/>
                </a:cubicBezTo>
                <a:cubicBezTo>
                  <a:pt x="84389" y="240029"/>
                  <a:pt x="62922" y="197063"/>
                  <a:pt x="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 rot="16200000">
            <a:off x="4076642" y="1547977"/>
            <a:ext cx="755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/>
              <a:t>Antenna</a:t>
            </a:r>
            <a:endParaRPr lang="fr-FR" sz="1200" dirty="0"/>
          </a:p>
        </p:txBody>
      </p:sp>
      <p:cxnSp>
        <p:nvCxnSpPr>
          <p:cNvPr id="11" name="Connecteur droit avec flèche 10"/>
          <p:cNvCxnSpPr/>
          <p:nvPr/>
        </p:nvCxnSpPr>
        <p:spPr>
          <a:xfrm flipV="1">
            <a:off x="2693003" y="2289977"/>
            <a:ext cx="614695" cy="22462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rme libre 11"/>
          <p:cNvSpPr/>
          <p:nvPr/>
        </p:nvSpPr>
        <p:spPr>
          <a:xfrm>
            <a:off x="3411785" y="1409165"/>
            <a:ext cx="914994" cy="399010"/>
          </a:xfrm>
          <a:custGeom>
            <a:avLst/>
            <a:gdLst>
              <a:gd name="connsiteX0" fmla="*/ 0 w 536448"/>
              <a:gd name="connsiteY0" fmla="*/ 194438 h 385640"/>
              <a:gd name="connsiteX1" fmla="*/ 262128 w 536448"/>
              <a:gd name="connsiteY1" fmla="*/ 5462 h 385640"/>
              <a:gd name="connsiteX2" fmla="*/ 414528 w 536448"/>
              <a:gd name="connsiteY2" fmla="*/ 383414 h 385640"/>
              <a:gd name="connsiteX3" fmla="*/ 536448 w 536448"/>
              <a:gd name="connsiteY3" fmla="*/ 133478 h 385640"/>
              <a:gd name="connsiteX0" fmla="*/ 0 w 560832"/>
              <a:gd name="connsiteY0" fmla="*/ 365772 h 380190"/>
              <a:gd name="connsiteX1" fmla="*/ 286512 w 560832"/>
              <a:gd name="connsiteY1" fmla="*/ 12 h 380190"/>
              <a:gd name="connsiteX2" fmla="*/ 438912 w 560832"/>
              <a:gd name="connsiteY2" fmla="*/ 377964 h 380190"/>
              <a:gd name="connsiteX3" fmla="*/ 560832 w 560832"/>
              <a:gd name="connsiteY3" fmla="*/ 128028 h 380190"/>
              <a:gd name="connsiteX0" fmla="*/ 0 w 560832"/>
              <a:gd name="connsiteY0" fmla="*/ 365769 h 380187"/>
              <a:gd name="connsiteX1" fmla="*/ 286512 w 560832"/>
              <a:gd name="connsiteY1" fmla="*/ 9 h 380187"/>
              <a:gd name="connsiteX2" fmla="*/ 438912 w 560832"/>
              <a:gd name="connsiteY2" fmla="*/ 377961 h 380187"/>
              <a:gd name="connsiteX3" fmla="*/ 560832 w 560832"/>
              <a:gd name="connsiteY3" fmla="*/ 128025 h 380187"/>
              <a:gd name="connsiteX0" fmla="*/ 0 w 560832"/>
              <a:gd name="connsiteY0" fmla="*/ 237744 h 251871"/>
              <a:gd name="connsiteX1" fmla="*/ 128016 w 560832"/>
              <a:gd name="connsiteY1" fmla="*/ 121920 h 251871"/>
              <a:gd name="connsiteX2" fmla="*/ 438912 w 560832"/>
              <a:gd name="connsiteY2" fmla="*/ 249936 h 251871"/>
              <a:gd name="connsiteX3" fmla="*/ 560832 w 560832"/>
              <a:gd name="connsiteY3" fmla="*/ 0 h 251871"/>
              <a:gd name="connsiteX0" fmla="*/ 0 w 560832"/>
              <a:gd name="connsiteY0" fmla="*/ 237744 h 251871"/>
              <a:gd name="connsiteX1" fmla="*/ 128016 w 560832"/>
              <a:gd name="connsiteY1" fmla="*/ 121920 h 251871"/>
              <a:gd name="connsiteX2" fmla="*/ 438912 w 560832"/>
              <a:gd name="connsiteY2" fmla="*/ 249936 h 251871"/>
              <a:gd name="connsiteX3" fmla="*/ 560832 w 560832"/>
              <a:gd name="connsiteY3" fmla="*/ 0 h 251871"/>
              <a:gd name="connsiteX0" fmla="*/ 0 w 560832"/>
              <a:gd name="connsiteY0" fmla="*/ 237744 h 360894"/>
              <a:gd name="connsiteX1" fmla="*/ 128016 w 560832"/>
              <a:gd name="connsiteY1" fmla="*/ 121920 h 360894"/>
              <a:gd name="connsiteX2" fmla="*/ 280416 w 560832"/>
              <a:gd name="connsiteY2" fmla="*/ 359664 h 360894"/>
              <a:gd name="connsiteX3" fmla="*/ 560832 w 560832"/>
              <a:gd name="connsiteY3" fmla="*/ 0 h 360894"/>
              <a:gd name="connsiteX0" fmla="*/ 0 w 560832"/>
              <a:gd name="connsiteY0" fmla="*/ 237744 h 359678"/>
              <a:gd name="connsiteX1" fmla="*/ 128016 w 560832"/>
              <a:gd name="connsiteY1" fmla="*/ 121920 h 359678"/>
              <a:gd name="connsiteX2" fmla="*/ 280416 w 560832"/>
              <a:gd name="connsiteY2" fmla="*/ 359664 h 359678"/>
              <a:gd name="connsiteX3" fmla="*/ 560832 w 560832"/>
              <a:gd name="connsiteY3" fmla="*/ 0 h 359678"/>
              <a:gd name="connsiteX0" fmla="*/ 0 w 560832"/>
              <a:gd name="connsiteY0" fmla="*/ 237744 h 393651"/>
              <a:gd name="connsiteX1" fmla="*/ 128016 w 560832"/>
              <a:gd name="connsiteY1" fmla="*/ 121920 h 393651"/>
              <a:gd name="connsiteX2" fmla="*/ 280416 w 560832"/>
              <a:gd name="connsiteY2" fmla="*/ 359664 h 393651"/>
              <a:gd name="connsiteX3" fmla="*/ 323088 w 560832"/>
              <a:gd name="connsiteY3" fmla="*/ 353567 h 393651"/>
              <a:gd name="connsiteX4" fmla="*/ 560832 w 560832"/>
              <a:gd name="connsiteY4" fmla="*/ 0 h 393651"/>
              <a:gd name="connsiteX0" fmla="*/ 0 w 560832"/>
              <a:gd name="connsiteY0" fmla="*/ 237744 h 359933"/>
              <a:gd name="connsiteX1" fmla="*/ 128016 w 560832"/>
              <a:gd name="connsiteY1" fmla="*/ 121920 h 359933"/>
              <a:gd name="connsiteX2" fmla="*/ 280416 w 560832"/>
              <a:gd name="connsiteY2" fmla="*/ 359664 h 359933"/>
              <a:gd name="connsiteX3" fmla="*/ 451104 w 560832"/>
              <a:gd name="connsiteY3" fmla="*/ 67055 h 359933"/>
              <a:gd name="connsiteX4" fmla="*/ 560832 w 560832"/>
              <a:gd name="connsiteY4" fmla="*/ 0 h 359933"/>
              <a:gd name="connsiteX0" fmla="*/ 0 w 560832"/>
              <a:gd name="connsiteY0" fmla="*/ 237744 h 360292"/>
              <a:gd name="connsiteX1" fmla="*/ 128016 w 560832"/>
              <a:gd name="connsiteY1" fmla="*/ 121920 h 360292"/>
              <a:gd name="connsiteX2" fmla="*/ 280416 w 560832"/>
              <a:gd name="connsiteY2" fmla="*/ 359664 h 360292"/>
              <a:gd name="connsiteX3" fmla="*/ 451104 w 560832"/>
              <a:gd name="connsiteY3" fmla="*/ 36575 h 360292"/>
              <a:gd name="connsiteX4" fmla="*/ 560832 w 560832"/>
              <a:gd name="connsiteY4" fmla="*/ 0 h 360292"/>
              <a:gd name="connsiteX0" fmla="*/ 0 w 560832"/>
              <a:gd name="connsiteY0" fmla="*/ 237744 h 360292"/>
              <a:gd name="connsiteX1" fmla="*/ 128016 w 560832"/>
              <a:gd name="connsiteY1" fmla="*/ 121920 h 360292"/>
              <a:gd name="connsiteX2" fmla="*/ 280416 w 560832"/>
              <a:gd name="connsiteY2" fmla="*/ 359664 h 360292"/>
              <a:gd name="connsiteX3" fmla="*/ 451104 w 560832"/>
              <a:gd name="connsiteY3" fmla="*/ 36575 h 360292"/>
              <a:gd name="connsiteX4" fmla="*/ 560832 w 560832"/>
              <a:gd name="connsiteY4" fmla="*/ 0 h 360292"/>
              <a:gd name="connsiteX0" fmla="*/ 0 w 560832"/>
              <a:gd name="connsiteY0" fmla="*/ 237744 h 360292"/>
              <a:gd name="connsiteX1" fmla="*/ 128016 w 560832"/>
              <a:gd name="connsiteY1" fmla="*/ 121920 h 360292"/>
              <a:gd name="connsiteX2" fmla="*/ 280416 w 560832"/>
              <a:gd name="connsiteY2" fmla="*/ 359664 h 360292"/>
              <a:gd name="connsiteX3" fmla="*/ 451104 w 560832"/>
              <a:gd name="connsiteY3" fmla="*/ 36575 h 360292"/>
              <a:gd name="connsiteX4" fmla="*/ 560832 w 560832"/>
              <a:gd name="connsiteY4" fmla="*/ 0 h 360292"/>
              <a:gd name="connsiteX0" fmla="*/ 0 w 560832"/>
              <a:gd name="connsiteY0" fmla="*/ 237744 h 360292"/>
              <a:gd name="connsiteX1" fmla="*/ 128016 w 560832"/>
              <a:gd name="connsiteY1" fmla="*/ 121920 h 360292"/>
              <a:gd name="connsiteX2" fmla="*/ 280416 w 560832"/>
              <a:gd name="connsiteY2" fmla="*/ 359664 h 360292"/>
              <a:gd name="connsiteX3" fmla="*/ 451104 w 560832"/>
              <a:gd name="connsiteY3" fmla="*/ 36575 h 360292"/>
              <a:gd name="connsiteX4" fmla="*/ 560832 w 560832"/>
              <a:gd name="connsiteY4" fmla="*/ 0 h 360292"/>
              <a:gd name="connsiteX0" fmla="*/ 0 w 621792"/>
              <a:gd name="connsiteY0" fmla="*/ 243840 h 360290"/>
              <a:gd name="connsiteX1" fmla="*/ 188976 w 621792"/>
              <a:gd name="connsiteY1" fmla="*/ 121920 h 360290"/>
              <a:gd name="connsiteX2" fmla="*/ 341376 w 621792"/>
              <a:gd name="connsiteY2" fmla="*/ 359664 h 360290"/>
              <a:gd name="connsiteX3" fmla="*/ 512064 w 621792"/>
              <a:gd name="connsiteY3" fmla="*/ 36575 h 360290"/>
              <a:gd name="connsiteX4" fmla="*/ 621792 w 621792"/>
              <a:gd name="connsiteY4" fmla="*/ 0 h 360290"/>
              <a:gd name="connsiteX0" fmla="*/ 0 w 621792"/>
              <a:gd name="connsiteY0" fmla="*/ 243840 h 360290"/>
              <a:gd name="connsiteX1" fmla="*/ 188976 w 621792"/>
              <a:gd name="connsiteY1" fmla="*/ 121920 h 360290"/>
              <a:gd name="connsiteX2" fmla="*/ 341376 w 621792"/>
              <a:gd name="connsiteY2" fmla="*/ 359664 h 360290"/>
              <a:gd name="connsiteX3" fmla="*/ 512064 w 621792"/>
              <a:gd name="connsiteY3" fmla="*/ 36575 h 360290"/>
              <a:gd name="connsiteX4" fmla="*/ 621792 w 621792"/>
              <a:gd name="connsiteY4" fmla="*/ 0 h 360290"/>
              <a:gd name="connsiteX0" fmla="*/ 0 w 664464"/>
              <a:gd name="connsiteY0" fmla="*/ 208541 h 475608"/>
              <a:gd name="connsiteX1" fmla="*/ 188976 w 664464"/>
              <a:gd name="connsiteY1" fmla="*/ 86621 h 475608"/>
              <a:gd name="connsiteX2" fmla="*/ 341376 w 664464"/>
              <a:gd name="connsiteY2" fmla="*/ 324365 h 475608"/>
              <a:gd name="connsiteX3" fmla="*/ 512064 w 664464"/>
              <a:gd name="connsiteY3" fmla="*/ 1276 h 475608"/>
              <a:gd name="connsiteX4" fmla="*/ 664464 w 664464"/>
              <a:gd name="connsiteY4" fmla="*/ 470669 h 475608"/>
              <a:gd name="connsiteX0" fmla="*/ 0 w 664464"/>
              <a:gd name="connsiteY0" fmla="*/ 208541 h 470871"/>
              <a:gd name="connsiteX1" fmla="*/ 188976 w 664464"/>
              <a:gd name="connsiteY1" fmla="*/ 86621 h 470871"/>
              <a:gd name="connsiteX2" fmla="*/ 341376 w 664464"/>
              <a:gd name="connsiteY2" fmla="*/ 324365 h 470871"/>
              <a:gd name="connsiteX3" fmla="*/ 512064 w 664464"/>
              <a:gd name="connsiteY3" fmla="*/ 1276 h 470871"/>
              <a:gd name="connsiteX4" fmla="*/ 664464 w 664464"/>
              <a:gd name="connsiteY4" fmla="*/ 470669 h 470871"/>
              <a:gd name="connsiteX0" fmla="*/ 0 w 672782"/>
              <a:gd name="connsiteY0" fmla="*/ 208541 h 505438"/>
              <a:gd name="connsiteX1" fmla="*/ 188976 w 672782"/>
              <a:gd name="connsiteY1" fmla="*/ 86621 h 505438"/>
              <a:gd name="connsiteX2" fmla="*/ 341376 w 672782"/>
              <a:gd name="connsiteY2" fmla="*/ 324365 h 505438"/>
              <a:gd name="connsiteX3" fmla="*/ 512064 w 672782"/>
              <a:gd name="connsiteY3" fmla="*/ 1276 h 505438"/>
              <a:gd name="connsiteX4" fmla="*/ 664464 w 672782"/>
              <a:gd name="connsiteY4" fmla="*/ 470669 h 505438"/>
              <a:gd name="connsiteX5" fmla="*/ 652272 w 672782"/>
              <a:gd name="connsiteY5" fmla="*/ 470667 h 505438"/>
              <a:gd name="connsiteX0" fmla="*/ 0 w 667151"/>
              <a:gd name="connsiteY0" fmla="*/ 208541 h 568203"/>
              <a:gd name="connsiteX1" fmla="*/ 188976 w 667151"/>
              <a:gd name="connsiteY1" fmla="*/ 86621 h 568203"/>
              <a:gd name="connsiteX2" fmla="*/ 341376 w 667151"/>
              <a:gd name="connsiteY2" fmla="*/ 324365 h 568203"/>
              <a:gd name="connsiteX3" fmla="*/ 512064 w 667151"/>
              <a:gd name="connsiteY3" fmla="*/ 1276 h 568203"/>
              <a:gd name="connsiteX4" fmla="*/ 664464 w 667151"/>
              <a:gd name="connsiteY4" fmla="*/ 470669 h 568203"/>
              <a:gd name="connsiteX5" fmla="*/ 548640 w 667151"/>
              <a:gd name="connsiteY5" fmla="*/ 568203 h 568203"/>
              <a:gd name="connsiteX0" fmla="*/ 0 w 768153"/>
              <a:gd name="connsiteY0" fmla="*/ 208541 h 483330"/>
              <a:gd name="connsiteX1" fmla="*/ 188976 w 768153"/>
              <a:gd name="connsiteY1" fmla="*/ 86621 h 483330"/>
              <a:gd name="connsiteX2" fmla="*/ 341376 w 768153"/>
              <a:gd name="connsiteY2" fmla="*/ 324365 h 483330"/>
              <a:gd name="connsiteX3" fmla="*/ 512064 w 768153"/>
              <a:gd name="connsiteY3" fmla="*/ 1276 h 483330"/>
              <a:gd name="connsiteX4" fmla="*/ 664464 w 768153"/>
              <a:gd name="connsiteY4" fmla="*/ 470669 h 483330"/>
              <a:gd name="connsiteX5" fmla="*/ 768096 w 768153"/>
              <a:gd name="connsiteY5" fmla="*/ 239019 h 483330"/>
              <a:gd name="connsiteX0" fmla="*/ 0 w 768153"/>
              <a:gd name="connsiteY0" fmla="*/ 208541 h 481830"/>
              <a:gd name="connsiteX1" fmla="*/ 188976 w 768153"/>
              <a:gd name="connsiteY1" fmla="*/ 86621 h 481830"/>
              <a:gd name="connsiteX2" fmla="*/ 341376 w 768153"/>
              <a:gd name="connsiteY2" fmla="*/ 324365 h 481830"/>
              <a:gd name="connsiteX3" fmla="*/ 512064 w 768153"/>
              <a:gd name="connsiteY3" fmla="*/ 1276 h 481830"/>
              <a:gd name="connsiteX4" fmla="*/ 664464 w 768153"/>
              <a:gd name="connsiteY4" fmla="*/ 470669 h 481830"/>
              <a:gd name="connsiteX5" fmla="*/ 768096 w 768153"/>
              <a:gd name="connsiteY5" fmla="*/ 190251 h 481830"/>
              <a:gd name="connsiteX0" fmla="*/ 0 w 768153"/>
              <a:gd name="connsiteY0" fmla="*/ 208541 h 481830"/>
              <a:gd name="connsiteX1" fmla="*/ 188976 w 768153"/>
              <a:gd name="connsiteY1" fmla="*/ 86621 h 481830"/>
              <a:gd name="connsiteX2" fmla="*/ 341376 w 768153"/>
              <a:gd name="connsiteY2" fmla="*/ 324365 h 481830"/>
              <a:gd name="connsiteX3" fmla="*/ 512064 w 768153"/>
              <a:gd name="connsiteY3" fmla="*/ 1276 h 481830"/>
              <a:gd name="connsiteX4" fmla="*/ 664464 w 768153"/>
              <a:gd name="connsiteY4" fmla="*/ 470669 h 481830"/>
              <a:gd name="connsiteX5" fmla="*/ 768096 w 768153"/>
              <a:gd name="connsiteY5" fmla="*/ 190251 h 481830"/>
              <a:gd name="connsiteX0" fmla="*/ 0 w 810806"/>
              <a:gd name="connsiteY0" fmla="*/ 208541 h 481998"/>
              <a:gd name="connsiteX1" fmla="*/ 188976 w 810806"/>
              <a:gd name="connsiteY1" fmla="*/ 86621 h 481998"/>
              <a:gd name="connsiteX2" fmla="*/ 341376 w 810806"/>
              <a:gd name="connsiteY2" fmla="*/ 324365 h 481998"/>
              <a:gd name="connsiteX3" fmla="*/ 512064 w 810806"/>
              <a:gd name="connsiteY3" fmla="*/ 1276 h 481998"/>
              <a:gd name="connsiteX4" fmla="*/ 664464 w 810806"/>
              <a:gd name="connsiteY4" fmla="*/ 470669 h 481998"/>
              <a:gd name="connsiteX5" fmla="*/ 810768 w 810806"/>
              <a:gd name="connsiteY5" fmla="*/ 196347 h 481998"/>
              <a:gd name="connsiteX0" fmla="*/ 0 w 713393"/>
              <a:gd name="connsiteY0" fmla="*/ 208541 h 481667"/>
              <a:gd name="connsiteX1" fmla="*/ 188976 w 713393"/>
              <a:gd name="connsiteY1" fmla="*/ 86621 h 481667"/>
              <a:gd name="connsiteX2" fmla="*/ 341376 w 713393"/>
              <a:gd name="connsiteY2" fmla="*/ 324365 h 481667"/>
              <a:gd name="connsiteX3" fmla="*/ 512064 w 713393"/>
              <a:gd name="connsiteY3" fmla="*/ 1276 h 481667"/>
              <a:gd name="connsiteX4" fmla="*/ 664464 w 713393"/>
              <a:gd name="connsiteY4" fmla="*/ 470669 h 481667"/>
              <a:gd name="connsiteX5" fmla="*/ 713232 w 713393"/>
              <a:gd name="connsiteY5" fmla="*/ 184155 h 481667"/>
              <a:gd name="connsiteX0" fmla="*/ 0 w 713393"/>
              <a:gd name="connsiteY0" fmla="*/ 208541 h 481667"/>
              <a:gd name="connsiteX1" fmla="*/ 188976 w 713393"/>
              <a:gd name="connsiteY1" fmla="*/ 86621 h 481667"/>
              <a:gd name="connsiteX2" fmla="*/ 341376 w 713393"/>
              <a:gd name="connsiteY2" fmla="*/ 324365 h 481667"/>
              <a:gd name="connsiteX3" fmla="*/ 512064 w 713393"/>
              <a:gd name="connsiteY3" fmla="*/ 1276 h 481667"/>
              <a:gd name="connsiteX4" fmla="*/ 664464 w 713393"/>
              <a:gd name="connsiteY4" fmla="*/ 470669 h 481667"/>
              <a:gd name="connsiteX5" fmla="*/ 713232 w 713393"/>
              <a:gd name="connsiteY5" fmla="*/ 184155 h 481667"/>
              <a:gd name="connsiteX0" fmla="*/ 0 w 735451"/>
              <a:gd name="connsiteY0" fmla="*/ 208541 h 470670"/>
              <a:gd name="connsiteX1" fmla="*/ 188976 w 735451"/>
              <a:gd name="connsiteY1" fmla="*/ 86621 h 470670"/>
              <a:gd name="connsiteX2" fmla="*/ 341376 w 735451"/>
              <a:gd name="connsiteY2" fmla="*/ 324365 h 470670"/>
              <a:gd name="connsiteX3" fmla="*/ 512064 w 735451"/>
              <a:gd name="connsiteY3" fmla="*/ 1276 h 470670"/>
              <a:gd name="connsiteX4" fmla="*/ 664464 w 735451"/>
              <a:gd name="connsiteY4" fmla="*/ 470669 h 470670"/>
              <a:gd name="connsiteX5" fmla="*/ 713232 w 735451"/>
              <a:gd name="connsiteY5" fmla="*/ 184155 h 470670"/>
              <a:gd name="connsiteX0" fmla="*/ 0 w 841286"/>
              <a:gd name="connsiteY0" fmla="*/ 208541 h 473894"/>
              <a:gd name="connsiteX1" fmla="*/ 188976 w 841286"/>
              <a:gd name="connsiteY1" fmla="*/ 86621 h 473894"/>
              <a:gd name="connsiteX2" fmla="*/ 341376 w 841286"/>
              <a:gd name="connsiteY2" fmla="*/ 324365 h 473894"/>
              <a:gd name="connsiteX3" fmla="*/ 512064 w 841286"/>
              <a:gd name="connsiteY3" fmla="*/ 1276 h 473894"/>
              <a:gd name="connsiteX4" fmla="*/ 664464 w 841286"/>
              <a:gd name="connsiteY4" fmla="*/ 470669 h 473894"/>
              <a:gd name="connsiteX5" fmla="*/ 841248 w 841286"/>
              <a:gd name="connsiteY5" fmla="*/ 220731 h 473894"/>
              <a:gd name="connsiteX0" fmla="*/ 0 w 841286"/>
              <a:gd name="connsiteY0" fmla="*/ 208541 h 473894"/>
              <a:gd name="connsiteX1" fmla="*/ 188976 w 841286"/>
              <a:gd name="connsiteY1" fmla="*/ 86621 h 473894"/>
              <a:gd name="connsiteX2" fmla="*/ 341376 w 841286"/>
              <a:gd name="connsiteY2" fmla="*/ 324365 h 473894"/>
              <a:gd name="connsiteX3" fmla="*/ 512064 w 841286"/>
              <a:gd name="connsiteY3" fmla="*/ 1276 h 473894"/>
              <a:gd name="connsiteX4" fmla="*/ 664464 w 841286"/>
              <a:gd name="connsiteY4" fmla="*/ 470669 h 473894"/>
              <a:gd name="connsiteX5" fmla="*/ 841248 w 841286"/>
              <a:gd name="connsiteY5" fmla="*/ 220731 h 473894"/>
              <a:gd name="connsiteX0" fmla="*/ 0 w 798629"/>
              <a:gd name="connsiteY0" fmla="*/ 208541 h 474125"/>
              <a:gd name="connsiteX1" fmla="*/ 188976 w 798629"/>
              <a:gd name="connsiteY1" fmla="*/ 86621 h 474125"/>
              <a:gd name="connsiteX2" fmla="*/ 341376 w 798629"/>
              <a:gd name="connsiteY2" fmla="*/ 324365 h 474125"/>
              <a:gd name="connsiteX3" fmla="*/ 512064 w 798629"/>
              <a:gd name="connsiteY3" fmla="*/ 1276 h 474125"/>
              <a:gd name="connsiteX4" fmla="*/ 664464 w 798629"/>
              <a:gd name="connsiteY4" fmla="*/ 470669 h 474125"/>
              <a:gd name="connsiteX5" fmla="*/ 798576 w 798629"/>
              <a:gd name="connsiteY5" fmla="*/ 226827 h 474125"/>
              <a:gd name="connsiteX0" fmla="*/ 0 w 841286"/>
              <a:gd name="connsiteY0" fmla="*/ 208541 h 473675"/>
              <a:gd name="connsiteX1" fmla="*/ 188976 w 841286"/>
              <a:gd name="connsiteY1" fmla="*/ 86621 h 473675"/>
              <a:gd name="connsiteX2" fmla="*/ 341376 w 841286"/>
              <a:gd name="connsiteY2" fmla="*/ 324365 h 473675"/>
              <a:gd name="connsiteX3" fmla="*/ 512064 w 841286"/>
              <a:gd name="connsiteY3" fmla="*/ 1276 h 473675"/>
              <a:gd name="connsiteX4" fmla="*/ 664464 w 841286"/>
              <a:gd name="connsiteY4" fmla="*/ 470669 h 473675"/>
              <a:gd name="connsiteX5" fmla="*/ 841248 w 841286"/>
              <a:gd name="connsiteY5" fmla="*/ 214635 h 473675"/>
              <a:gd name="connsiteX0" fmla="*/ 0 w 841248"/>
              <a:gd name="connsiteY0" fmla="*/ 208541 h 473675"/>
              <a:gd name="connsiteX1" fmla="*/ 188976 w 841248"/>
              <a:gd name="connsiteY1" fmla="*/ 86621 h 473675"/>
              <a:gd name="connsiteX2" fmla="*/ 341376 w 841248"/>
              <a:gd name="connsiteY2" fmla="*/ 324365 h 473675"/>
              <a:gd name="connsiteX3" fmla="*/ 512064 w 841248"/>
              <a:gd name="connsiteY3" fmla="*/ 1276 h 473675"/>
              <a:gd name="connsiteX4" fmla="*/ 664464 w 841248"/>
              <a:gd name="connsiteY4" fmla="*/ 470669 h 473675"/>
              <a:gd name="connsiteX5" fmla="*/ 841248 w 841248"/>
              <a:gd name="connsiteY5" fmla="*/ 214635 h 473675"/>
              <a:gd name="connsiteX0" fmla="*/ 0 w 841248"/>
              <a:gd name="connsiteY0" fmla="*/ 208541 h 473619"/>
              <a:gd name="connsiteX1" fmla="*/ 188976 w 841248"/>
              <a:gd name="connsiteY1" fmla="*/ 86621 h 473619"/>
              <a:gd name="connsiteX2" fmla="*/ 341376 w 841248"/>
              <a:gd name="connsiteY2" fmla="*/ 324365 h 473619"/>
              <a:gd name="connsiteX3" fmla="*/ 512064 w 841248"/>
              <a:gd name="connsiteY3" fmla="*/ 1276 h 473619"/>
              <a:gd name="connsiteX4" fmla="*/ 664464 w 841248"/>
              <a:gd name="connsiteY4" fmla="*/ 470669 h 473619"/>
              <a:gd name="connsiteX5" fmla="*/ 841248 w 841248"/>
              <a:gd name="connsiteY5" fmla="*/ 214635 h 473619"/>
              <a:gd name="connsiteX0" fmla="*/ 0 w 841248"/>
              <a:gd name="connsiteY0" fmla="*/ 208498 h 473576"/>
              <a:gd name="connsiteX1" fmla="*/ 182880 w 841248"/>
              <a:gd name="connsiteY1" fmla="*/ 13426 h 473576"/>
              <a:gd name="connsiteX2" fmla="*/ 341376 w 841248"/>
              <a:gd name="connsiteY2" fmla="*/ 324322 h 473576"/>
              <a:gd name="connsiteX3" fmla="*/ 512064 w 841248"/>
              <a:gd name="connsiteY3" fmla="*/ 1233 h 473576"/>
              <a:gd name="connsiteX4" fmla="*/ 664464 w 841248"/>
              <a:gd name="connsiteY4" fmla="*/ 470626 h 473576"/>
              <a:gd name="connsiteX5" fmla="*/ 841248 w 841248"/>
              <a:gd name="connsiteY5" fmla="*/ 214592 h 473576"/>
              <a:gd name="connsiteX0" fmla="*/ 0 w 841248"/>
              <a:gd name="connsiteY0" fmla="*/ 207647 h 406447"/>
              <a:gd name="connsiteX1" fmla="*/ 182880 w 841248"/>
              <a:gd name="connsiteY1" fmla="*/ 12575 h 406447"/>
              <a:gd name="connsiteX2" fmla="*/ 341376 w 841248"/>
              <a:gd name="connsiteY2" fmla="*/ 323471 h 406447"/>
              <a:gd name="connsiteX3" fmla="*/ 512064 w 841248"/>
              <a:gd name="connsiteY3" fmla="*/ 382 h 406447"/>
              <a:gd name="connsiteX4" fmla="*/ 664464 w 841248"/>
              <a:gd name="connsiteY4" fmla="*/ 402719 h 406447"/>
              <a:gd name="connsiteX5" fmla="*/ 841248 w 841248"/>
              <a:gd name="connsiteY5" fmla="*/ 213741 h 406447"/>
              <a:gd name="connsiteX0" fmla="*/ 0 w 841248"/>
              <a:gd name="connsiteY0" fmla="*/ 226664 h 425464"/>
              <a:gd name="connsiteX1" fmla="*/ 177276 w 841248"/>
              <a:gd name="connsiteY1" fmla="*/ 1112 h 425464"/>
              <a:gd name="connsiteX2" fmla="*/ 341376 w 841248"/>
              <a:gd name="connsiteY2" fmla="*/ 342488 h 425464"/>
              <a:gd name="connsiteX3" fmla="*/ 512064 w 841248"/>
              <a:gd name="connsiteY3" fmla="*/ 19399 h 425464"/>
              <a:gd name="connsiteX4" fmla="*/ 664464 w 841248"/>
              <a:gd name="connsiteY4" fmla="*/ 421736 h 425464"/>
              <a:gd name="connsiteX5" fmla="*/ 841248 w 841248"/>
              <a:gd name="connsiteY5" fmla="*/ 232758 h 425464"/>
              <a:gd name="connsiteX0" fmla="*/ 0 w 841248"/>
              <a:gd name="connsiteY0" fmla="*/ 225608 h 424408"/>
              <a:gd name="connsiteX1" fmla="*/ 177276 w 841248"/>
              <a:gd name="connsiteY1" fmla="*/ 56 h 424408"/>
              <a:gd name="connsiteX2" fmla="*/ 341376 w 841248"/>
              <a:gd name="connsiteY2" fmla="*/ 341432 h 424408"/>
              <a:gd name="connsiteX3" fmla="*/ 512064 w 841248"/>
              <a:gd name="connsiteY3" fmla="*/ 18343 h 424408"/>
              <a:gd name="connsiteX4" fmla="*/ 664464 w 841248"/>
              <a:gd name="connsiteY4" fmla="*/ 420680 h 424408"/>
              <a:gd name="connsiteX5" fmla="*/ 841248 w 841248"/>
              <a:gd name="connsiteY5" fmla="*/ 231702 h 424408"/>
              <a:gd name="connsiteX0" fmla="*/ 0 w 841248"/>
              <a:gd name="connsiteY0" fmla="*/ 227828 h 426628"/>
              <a:gd name="connsiteX1" fmla="*/ 177276 w 841248"/>
              <a:gd name="connsiteY1" fmla="*/ 2276 h 426628"/>
              <a:gd name="connsiteX2" fmla="*/ 318957 w 841248"/>
              <a:gd name="connsiteY2" fmla="*/ 398516 h 426628"/>
              <a:gd name="connsiteX3" fmla="*/ 512064 w 841248"/>
              <a:gd name="connsiteY3" fmla="*/ 20563 h 426628"/>
              <a:gd name="connsiteX4" fmla="*/ 664464 w 841248"/>
              <a:gd name="connsiteY4" fmla="*/ 422900 h 426628"/>
              <a:gd name="connsiteX5" fmla="*/ 841248 w 841248"/>
              <a:gd name="connsiteY5" fmla="*/ 233922 h 426628"/>
              <a:gd name="connsiteX0" fmla="*/ 0 w 841248"/>
              <a:gd name="connsiteY0" fmla="*/ 227828 h 408629"/>
              <a:gd name="connsiteX1" fmla="*/ 177276 w 841248"/>
              <a:gd name="connsiteY1" fmla="*/ 2276 h 408629"/>
              <a:gd name="connsiteX2" fmla="*/ 318957 w 841248"/>
              <a:gd name="connsiteY2" fmla="*/ 398516 h 408629"/>
              <a:gd name="connsiteX3" fmla="*/ 512064 w 841248"/>
              <a:gd name="connsiteY3" fmla="*/ 20563 h 408629"/>
              <a:gd name="connsiteX4" fmla="*/ 709302 w 841248"/>
              <a:gd name="connsiteY4" fmla="*/ 404612 h 408629"/>
              <a:gd name="connsiteX5" fmla="*/ 841248 w 841248"/>
              <a:gd name="connsiteY5" fmla="*/ 233922 h 408629"/>
              <a:gd name="connsiteX0" fmla="*/ 0 w 841248"/>
              <a:gd name="connsiteY0" fmla="*/ 227828 h 405091"/>
              <a:gd name="connsiteX1" fmla="*/ 177276 w 841248"/>
              <a:gd name="connsiteY1" fmla="*/ 2276 h 405091"/>
              <a:gd name="connsiteX2" fmla="*/ 318957 w 841248"/>
              <a:gd name="connsiteY2" fmla="*/ 398516 h 405091"/>
              <a:gd name="connsiteX3" fmla="*/ 512064 w 841248"/>
              <a:gd name="connsiteY3" fmla="*/ 20563 h 405091"/>
              <a:gd name="connsiteX4" fmla="*/ 709302 w 841248"/>
              <a:gd name="connsiteY4" fmla="*/ 404612 h 405091"/>
              <a:gd name="connsiteX5" fmla="*/ 841248 w 841248"/>
              <a:gd name="connsiteY5" fmla="*/ 233922 h 405091"/>
              <a:gd name="connsiteX0" fmla="*/ 0 w 841248"/>
              <a:gd name="connsiteY0" fmla="*/ 227828 h 399010"/>
              <a:gd name="connsiteX1" fmla="*/ 177276 w 841248"/>
              <a:gd name="connsiteY1" fmla="*/ 2276 h 399010"/>
              <a:gd name="connsiteX2" fmla="*/ 318957 w 841248"/>
              <a:gd name="connsiteY2" fmla="*/ 398516 h 399010"/>
              <a:gd name="connsiteX3" fmla="*/ 512064 w 841248"/>
              <a:gd name="connsiteY3" fmla="*/ 20563 h 399010"/>
              <a:gd name="connsiteX4" fmla="*/ 681278 w 841248"/>
              <a:gd name="connsiteY4" fmla="*/ 398516 h 399010"/>
              <a:gd name="connsiteX5" fmla="*/ 841248 w 841248"/>
              <a:gd name="connsiteY5" fmla="*/ 233922 h 399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1248" h="399010">
                <a:moveTo>
                  <a:pt x="0" y="227828"/>
                </a:moveTo>
                <a:cubicBezTo>
                  <a:pt x="133096" y="221224"/>
                  <a:pt x="124117" y="-26172"/>
                  <a:pt x="177276" y="2276"/>
                </a:cubicBezTo>
                <a:cubicBezTo>
                  <a:pt x="230435" y="30724"/>
                  <a:pt x="263159" y="395468"/>
                  <a:pt x="318957" y="398516"/>
                </a:cubicBezTo>
                <a:cubicBezTo>
                  <a:pt x="374755" y="401564"/>
                  <a:pt x="451677" y="20563"/>
                  <a:pt x="512064" y="20563"/>
                </a:cubicBezTo>
                <a:cubicBezTo>
                  <a:pt x="572451" y="20563"/>
                  <a:pt x="626414" y="387340"/>
                  <a:pt x="681278" y="398516"/>
                </a:cubicBezTo>
                <a:cubicBezTo>
                  <a:pt x="736142" y="409692"/>
                  <a:pt x="788924" y="227827"/>
                  <a:pt x="841248" y="233922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3451715" y="0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2"/>
                </a:solidFill>
              </a:rPr>
              <a:t>Cut-off surface</a:t>
            </a:r>
            <a:endParaRPr lang="fr-FR" sz="1400" dirty="0">
              <a:solidFill>
                <a:schemeClr val="tx2"/>
              </a:solidFill>
            </a:endParaRPr>
          </a:p>
        </p:txBody>
      </p:sp>
      <p:cxnSp>
        <p:nvCxnSpPr>
          <p:cNvPr id="14" name="Connecteur droit avec flèche 13"/>
          <p:cNvCxnSpPr>
            <a:stCxn id="13" idx="2"/>
          </p:cNvCxnSpPr>
          <p:nvPr/>
        </p:nvCxnSpPr>
        <p:spPr>
          <a:xfrm flipH="1">
            <a:off x="3701988" y="307777"/>
            <a:ext cx="469807" cy="264849"/>
          </a:xfrm>
          <a:prstGeom prst="straightConnector1">
            <a:avLst/>
          </a:prstGeom>
          <a:ln w="28575">
            <a:solidFill>
              <a:schemeClr val="tx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4242977" y="524751"/>
            <a:ext cx="1008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smtClean="0">
                <a:solidFill>
                  <a:schemeClr val="accent1"/>
                </a:solidFill>
              </a:rPr>
              <a:t>Evanescent</a:t>
            </a:r>
          </a:p>
          <a:p>
            <a:pPr algn="ctr"/>
            <a:r>
              <a:rPr lang="fr-FR" sz="1400" dirty="0" smtClean="0">
                <a:solidFill>
                  <a:schemeClr val="accent1"/>
                </a:solidFill>
              </a:rPr>
              <a:t>layer</a:t>
            </a:r>
            <a:endParaRPr lang="fr-FR" sz="1400" dirty="0">
              <a:solidFill>
                <a:schemeClr val="accent1"/>
              </a:solidFill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 flipH="1">
            <a:off x="4107726" y="825607"/>
            <a:ext cx="380498" cy="166393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H="1">
            <a:off x="2745592" y="2194149"/>
            <a:ext cx="1224658" cy="1151004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4176034" y="2289976"/>
            <a:ext cx="533229" cy="1304713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 flipV="1">
            <a:off x="2721638" y="3345153"/>
            <a:ext cx="0" cy="2088232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2707784" y="5433385"/>
            <a:ext cx="2016616" cy="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 rot="16200000">
            <a:off x="1634076" y="3939352"/>
            <a:ext cx="1557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Electron </a:t>
            </a:r>
            <a:r>
              <a:rPr lang="fr-F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density</a:t>
            </a:r>
            <a:r>
              <a:rPr lang="fr-F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n</a:t>
            </a:r>
            <a:r>
              <a:rPr lang="fr-FR" sz="1400" baseline="-25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  <a:endParaRPr lang="fr-F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3433771" y="5500325"/>
            <a:ext cx="1330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Plasma </a:t>
            </a:r>
            <a:r>
              <a:rPr lang="fr-F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radius R</a:t>
            </a:r>
            <a:endParaRPr lang="fr-F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Forme libre 24"/>
          <p:cNvSpPr/>
          <p:nvPr/>
        </p:nvSpPr>
        <p:spPr>
          <a:xfrm>
            <a:off x="3173467" y="3656331"/>
            <a:ext cx="1445656" cy="1669885"/>
          </a:xfrm>
          <a:custGeom>
            <a:avLst/>
            <a:gdLst>
              <a:gd name="connsiteX0" fmla="*/ 136934 w 2153021"/>
              <a:gd name="connsiteY0" fmla="*/ 83323 h 1707129"/>
              <a:gd name="connsiteX1" fmla="*/ 158968 w 2153021"/>
              <a:gd name="connsiteY1" fmla="*/ 160441 h 1707129"/>
              <a:gd name="connsiteX2" fmla="*/ 1734380 w 2153021"/>
              <a:gd name="connsiteY2" fmla="*/ 1537549 h 1707129"/>
              <a:gd name="connsiteX3" fmla="*/ 2153021 w 2153021"/>
              <a:gd name="connsiteY3" fmla="*/ 1636701 h 1707129"/>
              <a:gd name="connsiteX0" fmla="*/ 70432 w 2086519"/>
              <a:gd name="connsiteY0" fmla="*/ 76481 h 1663550"/>
              <a:gd name="connsiteX1" fmla="*/ 92466 w 2086519"/>
              <a:gd name="connsiteY1" fmla="*/ 153599 h 1663550"/>
              <a:gd name="connsiteX2" fmla="*/ 599241 w 2086519"/>
              <a:gd name="connsiteY2" fmla="*/ 1420539 h 1663550"/>
              <a:gd name="connsiteX3" fmla="*/ 2086519 w 2086519"/>
              <a:gd name="connsiteY3" fmla="*/ 1629859 h 1663550"/>
              <a:gd name="connsiteX0" fmla="*/ 70432 w 1844148"/>
              <a:gd name="connsiteY0" fmla="*/ 76481 h 1597709"/>
              <a:gd name="connsiteX1" fmla="*/ 92466 w 1844148"/>
              <a:gd name="connsiteY1" fmla="*/ 153599 h 1597709"/>
              <a:gd name="connsiteX2" fmla="*/ 599241 w 1844148"/>
              <a:gd name="connsiteY2" fmla="*/ 1420539 h 1597709"/>
              <a:gd name="connsiteX3" fmla="*/ 1844148 w 1844148"/>
              <a:gd name="connsiteY3" fmla="*/ 1541724 h 1597709"/>
              <a:gd name="connsiteX0" fmla="*/ 68799 w 1842515"/>
              <a:gd name="connsiteY0" fmla="*/ 69219 h 1560222"/>
              <a:gd name="connsiteX1" fmla="*/ 90833 w 1842515"/>
              <a:gd name="connsiteY1" fmla="*/ 146337 h 1560222"/>
              <a:gd name="connsiteX2" fmla="*/ 564557 w 1842515"/>
              <a:gd name="connsiteY2" fmla="*/ 1292091 h 1560222"/>
              <a:gd name="connsiteX3" fmla="*/ 1842515 w 1842515"/>
              <a:gd name="connsiteY3" fmla="*/ 1534462 h 1560222"/>
              <a:gd name="connsiteX0" fmla="*/ 70431 w 1844147"/>
              <a:gd name="connsiteY0" fmla="*/ 66027 h 1550936"/>
              <a:gd name="connsiteX1" fmla="*/ 92465 w 1844147"/>
              <a:gd name="connsiteY1" fmla="*/ 143145 h 1550936"/>
              <a:gd name="connsiteX2" fmla="*/ 599240 w 1844147"/>
              <a:gd name="connsiteY2" fmla="*/ 1233815 h 1550936"/>
              <a:gd name="connsiteX3" fmla="*/ 1844147 w 1844147"/>
              <a:gd name="connsiteY3" fmla="*/ 1531270 h 1550936"/>
              <a:gd name="connsiteX0" fmla="*/ 0 w 1751682"/>
              <a:gd name="connsiteY0" fmla="*/ 0 h 1407791"/>
              <a:gd name="connsiteX1" fmla="*/ 506775 w 1751682"/>
              <a:gd name="connsiteY1" fmla="*/ 1090670 h 1407791"/>
              <a:gd name="connsiteX2" fmla="*/ 1751682 w 1751682"/>
              <a:gd name="connsiteY2" fmla="*/ 1388125 h 1407791"/>
              <a:gd name="connsiteX0" fmla="*/ 0 w 1795750"/>
              <a:gd name="connsiteY0" fmla="*/ 0 h 1530733"/>
              <a:gd name="connsiteX1" fmla="*/ 550843 w 1795750"/>
              <a:gd name="connsiteY1" fmla="*/ 1211855 h 1530733"/>
              <a:gd name="connsiteX2" fmla="*/ 1795750 w 1795750"/>
              <a:gd name="connsiteY2" fmla="*/ 1509310 h 1530733"/>
              <a:gd name="connsiteX0" fmla="*/ 0 w 1795750"/>
              <a:gd name="connsiteY0" fmla="*/ 0 h 1530733"/>
              <a:gd name="connsiteX1" fmla="*/ 550843 w 1795750"/>
              <a:gd name="connsiteY1" fmla="*/ 1211855 h 1530733"/>
              <a:gd name="connsiteX2" fmla="*/ 1795750 w 1795750"/>
              <a:gd name="connsiteY2" fmla="*/ 1509310 h 1530733"/>
              <a:gd name="connsiteX0" fmla="*/ 0 w 1795750"/>
              <a:gd name="connsiteY0" fmla="*/ 0 h 1530733"/>
              <a:gd name="connsiteX1" fmla="*/ 550843 w 1795750"/>
              <a:gd name="connsiteY1" fmla="*/ 1211855 h 1530733"/>
              <a:gd name="connsiteX2" fmla="*/ 1795750 w 1795750"/>
              <a:gd name="connsiteY2" fmla="*/ 1509310 h 1530733"/>
              <a:gd name="connsiteX0" fmla="*/ 0 w 1795750"/>
              <a:gd name="connsiteY0" fmla="*/ 0 h 1509949"/>
              <a:gd name="connsiteX1" fmla="*/ 550843 w 1795750"/>
              <a:gd name="connsiteY1" fmla="*/ 1211855 h 1509949"/>
              <a:gd name="connsiteX2" fmla="*/ 1795750 w 1795750"/>
              <a:gd name="connsiteY2" fmla="*/ 1509310 h 1509949"/>
              <a:gd name="connsiteX0" fmla="*/ 0 w 1795750"/>
              <a:gd name="connsiteY0" fmla="*/ 0 h 1542812"/>
              <a:gd name="connsiteX1" fmla="*/ 550843 w 1795750"/>
              <a:gd name="connsiteY1" fmla="*/ 1211855 h 1542812"/>
              <a:gd name="connsiteX2" fmla="*/ 1795750 w 1795750"/>
              <a:gd name="connsiteY2" fmla="*/ 1542360 h 154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5750" h="1542812">
                <a:moveTo>
                  <a:pt x="0" y="0"/>
                </a:moveTo>
                <a:cubicBezTo>
                  <a:pt x="187286" y="271749"/>
                  <a:pt x="251551" y="954795"/>
                  <a:pt x="550843" y="1211855"/>
                </a:cubicBezTo>
                <a:cubicBezTo>
                  <a:pt x="850135" y="1468915"/>
                  <a:pt x="1631414" y="1549704"/>
                  <a:pt x="1795750" y="1542360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25"/>
          <p:cNvCxnSpPr/>
          <p:nvPr/>
        </p:nvCxnSpPr>
        <p:spPr>
          <a:xfrm>
            <a:off x="2748872" y="4785313"/>
            <a:ext cx="1975528" cy="0"/>
          </a:xfrm>
          <a:prstGeom prst="line">
            <a:avLst/>
          </a:prstGeom>
          <a:ln w="28575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1820075" y="5295357"/>
            <a:ext cx="1010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2">
                    <a:lumMod val="75000"/>
                  </a:schemeClr>
                </a:solidFill>
              </a:rPr>
              <a:t>Cut-off </a:t>
            </a:r>
            <a:endParaRPr lang="fr-FR" sz="1400" dirty="0" smtClean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fr-FR" sz="1400" dirty="0" err="1" smtClean="0">
                <a:solidFill>
                  <a:schemeClr val="tx2">
                    <a:lumMod val="75000"/>
                  </a:schemeClr>
                </a:solidFill>
              </a:rPr>
              <a:t>Density</a:t>
            </a:r>
            <a:r>
              <a:rPr lang="fr-FR" sz="14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fr-FR" sz="1400" dirty="0" err="1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fr-FR" sz="1400" baseline="-25000" dirty="0" err="1" smtClean="0">
                <a:solidFill>
                  <a:schemeClr val="tx2">
                    <a:lumMod val="75000"/>
                  </a:schemeClr>
                </a:solidFill>
              </a:rPr>
              <a:t>c</a:t>
            </a:r>
            <a:endParaRPr lang="fr-FR" sz="1400" baseline="-250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 flipV="1">
            <a:off x="2517791" y="4809855"/>
            <a:ext cx="471475" cy="48550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3527302" y="3924282"/>
            <a:ext cx="101303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err="1" smtClean="0"/>
              <a:t>Waves</a:t>
            </a:r>
            <a:r>
              <a:rPr lang="fr-FR" sz="1400" dirty="0" smtClean="0"/>
              <a:t> are </a:t>
            </a:r>
            <a:br>
              <a:rPr lang="fr-FR" sz="1400" dirty="0" smtClean="0"/>
            </a:br>
            <a:r>
              <a:rPr lang="fr-FR" sz="1400" dirty="0" err="1" smtClean="0"/>
              <a:t>evanescent</a:t>
            </a:r>
            <a:endParaRPr lang="fr-FR" sz="1400" dirty="0" smtClean="0"/>
          </a:p>
          <a:p>
            <a:pPr algn="ctr"/>
            <a:r>
              <a:rPr lang="fr-FR" sz="1400" dirty="0" err="1" smtClean="0"/>
              <a:t>here</a:t>
            </a:r>
            <a:endParaRPr lang="fr-FR" sz="1400" dirty="0"/>
          </a:p>
        </p:txBody>
      </p:sp>
      <p:sp>
        <p:nvSpPr>
          <p:cNvPr id="38" name="ZoneTexte 37"/>
          <p:cNvSpPr txBox="1"/>
          <p:nvPr/>
        </p:nvSpPr>
        <p:spPr>
          <a:xfrm>
            <a:off x="3338279" y="893328"/>
            <a:ext cx="5918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100" dirty="0" err="1" smtClean="0"/>
              <a:t>Core</a:t>
            </a:r>
            <a:r>
              <a:rPr lang="fr-FR" sz="1100" dirty="0" smtClean="0"/>
              <a:t> </a:t>
            </a:r>
          </a:p>
          <a:p>
            <a:pPr algn="ctr"/>
            <a:r>
              <a:rPr lang="fr-FR" sz="1100" dirty="0" smtClean="0"/>
              <a:t>plasma</a:t>
            </a:r>
            <a:endParaRPr lang="fr-FR" sz="1100" dirty="0" smtClean="0"/>
          </a:p>
        </p:txBody>
      </p:sp>
      <p:sp>
        <p:nvSpPr>
          <p:cNvPr id="41" name="ZoneTexte 40"/>
          <p:cNvSpPr txBox="1"/>
          <p:nvPr/>
        </p:nvSpPr>
        <p:spPr>
          <a:xfrm>
            <a:off x="2875527" y="3286087"/>
            <a:ext cx="1594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Unconfined plasma</a:t>
            </a:r>
            <a:endParaRPr lang="en-GB" sz="1400" dirty="0"/>
          </a:p>
        </p:txBody>
      </p:sp>
      <p:sp>
        <p:nvSpPr>
          <p:cNvPr id="42" name="ZoneTexte 41"/>
          <p:cNvSpPr txBox="1"/>
          <p:nvPr/>
        </p:nvSpPr>
        <p:spPr>
          <a:xfrm>
            <a:off x="2652362" y="3985736"/>
            <a:ext cx="83869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50" dirty="0" err="1" smtClean="0"/>
              <a:t>Waves</a:t>
            </a:r>
            <a:r>
              <a:rPr lang="fr-FR" sz="1050" dirty="0" smtClean="0"/>
              <a:t> </a:t>
            </a:r>
            <a:br>
              <a:rPr lang="fr-FR" sz="1050" dirty="0" smtClean="0"/>
            </a:br>
            <a:r>
              <a:rPr lang="fr-FR" sz="1050" dirty="0" smtClean="0"/>
              <a:t>are </a:t>
            </a:r>
            <a:br>
              <a:rPr lang="fr-FR" sz="1050" dirty="0" smtClean="0"/>
            </a:br>
            <a:r>
              <a:rPr lang="fr-FR" sz="1050" dirty="0" err="1" smtClean="0"/>
              <a:t>propagative</a:t>
            </a:r>
            <a:endParaRPr lang="fr-FR" sz="1050" dirty="0" smtClean="0"/>
          </a:p>
          <a:p>
            <a:pPr algn="ctr"/>
            <a:r>
              <a:rPr lang="fr-FR" sz="1050" dirty="0" err="1" smtClean="0"/>
              <a:t>here</a:t>
            </a:r>
            <a:endParaRPr lang="fr-FR" sz="1050" dirty="0"/>
          </a:p>
        </p:txBody>
      </p:sp>
    </p:spTree>
    <p:extLst>
      <p:ext uri="{BB962C8B-B14F-4D97-AF65-F5344CB8AC3E}">
        <p14:creationId xmlns:p14="http://schemas.microsoft.com/office/powerpoint/2010/main" val="277503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rme libre 30"/>
          <p:cNvSpPr/>
          <p:nvPr/>
        </p:nvSpPr>
        <p:spPr>
          <a:xfrm>
            <a:off x="850150" y="4514268"/>
            <a:ext cx="2511530" cy="634989"/>
          </a:xfrm>
          <a:custGeom>
            <a:avLst/>
            <a:gdLst>
              <a:gd name="connsiteX0" fmla="*/ 10160 w 1676400"/>
              <a:gd name="connsiteY0" fmla="*/ 0 h 457200"/>
              <a:gd name="connsiteX1" fmla="*/ 193040 w 1676400"/>
              <a:gd name="connsiteY1" fmla="*/ 223520 h 457200"/>
              <a:gd name="connsiteX2" fmla="*/ 0 w 1676400"/>
              <a:gd name="connsiteY2" fmla="*/ 457200 h 457200"/>
              <a:gd name="connsiteX3" fmla="*/ 1676400 w 1676400"/>
              <a:gd name="connsiteY3" fmla="*/ 457200 h 457200"/>
              <a:gd name="connsiteX4" fmla="*/ 1513840 w 1676400"/>
              <a:gd name="connsiteY4" fmla="*/ 213360 h 457200"/>
              <a:gd name="connsiteX5" fmla="*/ 1625600 w 1676400"/>
              <a:gd name="connsiteY5" fmla="*/ 10160 h 457200"/>
              <a:gd name="connsiteX0" fmla="*/ 10160 w 1758860"/>
              <a:gd name="connsiteY0" fmla="*/ 0 h 457200"/>
              <a:gd name="connsiteX1" fmla="*/ 193040 w 1758860"/>
              <a:gd name="connsiteY1" fmla="*/ 223520 h 457200"/>
              <a:gd name="connsiteX2" fmla="*/ 0 w 1758860"/>
              <a:gd name="connsiteY2" fmla="*/ 457200 h 457200"/>
              <a:gd name="connsiteX3" fmla="*/ 1676400 w 1758860"/>
              <a:gd name="connsiteY3" fmla="*/ 457200 h 457200"/>
              <a:gd name="connsiteX4" fmla="*/ 1513840 w 1758860"/>
              <a:gd name="connsiteY4" fmla="*/ 213360 h 457200"/>
              <a:gd name="connsiteX5" fmla="*/ 1625600 w 1758860"/>
              <a:gd name="connsiteY5" fmla="*/ 10160 h 457200"/>
              <a:gd name="connsiteX0" fmla="*/ 85705 w 1834405"/>
              <a:gd name="connsiteY0" fmla="*/ 0 h 457200"/>
              <a:gd name="connsiteX1" fmla="*/ 268585 w 1834405"/>
              <a:gd name="connsiteY1" fmla="*/ 223520 h 457200"/>
              <a:gd name="connsiteX2" fmla="*/ 75545 w 1834405"/>
              <a:gd name="connsiteY2" fmla="*/ 457200 h 457200"/>
              <a:gd name="connsiteX3" fmla="*/ 1751945 w 1834405"/>
              <a:gd name="connsiteY3" fmla="*/ 457200 h 457200"/>
              <a:gd name="connsiteX4" fmla="*/ 1589385 w 1834405"/>
              <a:gd name="connsiteY4" fmla="*/ 213360 h 457200"/>
              <a:gd name="connsiteX5" fmla="*/ 1701145 w 1834405"/>
              <a:gd name="connsiteY5" fmla="*/ 10160 h 457200"/>
              <a:gd name="connsiteX0" fmla="*/ 85705 w 1856063"/>
              <a:gd name="connsiteY0" fmla="*/ 0 h 457200"/>
              <a:gd name="connsiteX1" fmla="*/ 268585 w 1856063"/>
              <a:gd name="connsiteY1" fmla="*/ 223520 h 457200"/>
              <a:gd name="connsiteX2" fmla="*/ 75545 w 1856063"/>
              <a:gd name="connsiteY2" fmla="*/ 457200 h 457200"/>
              <a:gd name="connsiteX3" fmla="*/ 1751945 w 1856063"/>
              <a:gd name="connsiteY3" fmla="*/ 457200 h 457200"/>
              <a:gd name="connsiteX4" fmla="*/ 1711305 w 1856063"/>
              <a:gd name="connsiteY4" fmla="*/ 213360 h 457200"/>
              <a:gd name="connsiteX5" fmla="*/ 1701145 w 1856063"/>
              <a:gd name="connsiteY5" fmla="*/ 10160 h 457200"/>
              <a:gd name="connsiteX0" fmla="*/ 112991 w 1883349"/>
              <a:gd name="connsiteY0" fmla="*/ 0 h 457200"/>
              <a:gd name="connsiteX1" fmla="*/ 133311 w 1883349"/>
              <a:gd name="connsiteY1" fmla="*/ 238178 h 457200"/>
              <a:gd name="connsiteX2" fmla="*/ 102831 w 1883349"/>
              <a:gd name="connsiteY2" fmla="*/ 457200 h 457200"/>
              <a:gd name="connsiteX3" fmla="*/ 1779231 w 1883349"/>
              <a:gd name="connsiteY3" fmla="*/ 457200 h 457200"/>
              <a:gd name="connsiteX4" fmla="*/ 1738591 w 1883349"/>
              <a:gd name="connsiteY4" fmla="*/ 213360 h 457200"/>
              <a:gd name="connsiteX5" fmla="*/ 1728431 w 1883349"/>
              <a:gd name="connsiteY5" fmla="*/ 10160 h 457200"/>
              <a:gd name="connsiteX0" fmla="*/ 112991 w 1883349"/>
              <a:gd name="connsiteY0" fmla="*/ 0 h 457200"/>
              <a:gd name="connsiteX1" fmla="*/ 133311 w 1883349"/>
              <a:gd name="connsiteY1" fmla="*/ 238178 h 457200"/>
              <a:gd name="connsiteX2" fmla="*/ 102831 w 1883349"/>
              <a:gd name="connsiteY2" fmla="*/ 457200 h 457200"/>
              <a:gd name="connsiteX3" fmla="*/ 1779231 w 1883349"/>
              <a:gd name="connsiteY3" fmla="*/ 457200 h 457200"/>
              <a:gd name="connsiteX4" fmla="*/ 1738591 w 1883349"/>
              <a:gd name="connsiteY4" fmla="*/ 213360 h 457200"/>
              <a:gd name="connsiteX5" fmla="*/ 1728431 w 1883349"/>
              <a:gd name="connsiteY5" fmla="*/ 10160 h 457200"/>
              <a:gd name="connsiteX0" fmla="*/ 28501 w 1798859"/>
              <a:gd name="connsiteY0" fmla="*/ 0 h 457896"/>
              <a:gd name="connsiteX1" fmla="*/ 48821 w 1798859"/>
              <a:gd name="connsiteY1" fmla="*/ 238178 h 457896"/>
              <a:gd name="connsiteX2" fmla="*/ 18341 w 1798859"/>
              <a:gd name="connsiteY2" fmla="*/ 457200 h 457896"/>
              <a:gd name="connsiteX3" fmla="*/ 1694741 w 1798859"/>
              <a:gd name="connsiteY3" fmla="*/ 457200 h 457896"/>
              <a:gd name="connsiteX4" fmla="*/ 1654101 w 1798859"/>
              <a:gd name="connsiteY4" fmla="*/ 213360 h 457896"/>
              <a:gd name="connsiteX5" fmla="*/ 1643941 w 1798859"/>
              <a:gd name="connsiteY5" fmla="*/ 10160 h 457896"/>
              <a:gd name="connsiteX0" fmla="*/ 28501 w 1718872"/>
              <a:gd name="connsiteY0" fmla="*/ 0 h 457896"/>
              <a:gd name="connsiteX1" fmla="*/ 48821 w 1718872"/>
              <a:gd name="connsiteY1" fmla="*/ 238178 h 457896"/>
              <a:gd name="connsiteX2" fmla="*/ 18341 w 1718872"/>
              <a:gd name="connsiteY2" fmla="*/ 457200 h 457896"/>
              <a:gd name="connsiteX3" fmla="*/ 1694741 w 1718872"/>
              <a:gd name="connsiteY3" fmla="*/ 457200 h 457896"/>
              <a:gd name="connsiteX4" fmla="*/ 1654101 w 1718872"/>
              <a:gd name="connsiteY4" fmla="*/ 213360 h 457896"/>
              <a:gd name="connsiteX5" fmla="*/ 1643941 w 1718872"/>
              <a:gd name="connsiteY5" fmla="*/ 10160 h 457896"/>
              <a:gd name="connsiteX0" fmla="*/ 28501 w 1708092"/>
              <a:gd name="connsiteY0" fmla="*/ 0 h 457896"/>
              <a:gd name="connsiteX1" fmla="*/ 48821 w 1708092"/>
              <a:gd name="connsiteY1" fmla="*/ 238178 h 457896"/>
              <a:gd name="connsiteX2" fmla="*/ 18341 w 1708092"/>
              <a:gd name="connsiteY2" fmla="*/ 457200 h 457896"/>
              <a:gd name="connsiteX3" fmla="*/ 1694741 w 1708092"/>
              <a:gd name="connsiteY3" fmla="*/ 457200 h 457896"/>
              <a:gd name="connsiteX4" fmla="*/ 1532181 w 1708092"/>
              <a:gd name="connsiteY4" fmla="*/ 228018 h 457896"/>
              <a:gd name="connsiteX5" fmla="*/ 1643941 w 1708092"/>
              <a:gd name="connsiteY5" fmla="*/ 10160 h 457896"/>
              <a:gd name="connsiteX0" fmla="*/ 28501 w 1707948"/>
              <a:gd name="connsiteY0" fmla="*/ 0 h 457896"/>
              <a:gd name="connsiteX1" fmla="*/ 48821 w 1707948"/>
              <a:gd name="connsiteY1" fmla="*/ 238178 h 457896"/>
              <a:gd name="connsiteX2" fmla="*/ 18341 w 1707948"/>
              <a:gd name="connsiteY2" fmla="*/ 457200 h 457896"/>
              <a:gd name="connsiteX3" fmla="*/ 1694741 w 1707948"/>
              <a:gd name="connsiteY3" fmla="*/ 457200 h 457896"/>
              <a:gd name="connsiteX4" fmla="*/ 1532181 w 1707948"/>
              <a:gd name="connsiteY4" fmla="*/ 228018 h 457896"/>
              <a:gd name="connsiteX5" fmla="*/ 1643941 w 1707948"/>
              <a:gd name="connsiteY5" fmla="*/ 10160 h 457896"/>
              <a:gd name="connsiteX0" fmla="*/ 28501 w 1707948"/>
              <a:gd name="connsiteY0" fmla="*/ 0 h 457896"/>
              <a:gd name="connsiteX1" fmla="*/ 48821 w 1707948"/>
              <a:gd name="connsiteY1" fmla="*/ 238178 h 457896"/>
              <a:gd name="connsiteX2" fmla="*/ 18341 w 1707948"/>
              <a:gd name="connsiteY2" fmla="*/ 457200 h 457896"/>
              <a:gd name="connsiteX3" fmla="*/ 1694741 w 1707948"/>
              <a:gd name="connsiteY3" fmla="*/ 457200 h 457896"/>
              <a:gd name="connsiteX4" fmla="*/ 1532181 w 1707948"/>
              <a:gd name="connsiteY4" fmla="*/ 228018 h 457896"/>
              <a:gd name="connsiteX5" fmla="*/ 1643941 w 1707948"/>
              <a:gd name="connsiteY5" fmla="*/ 10160 h 457896"/>
              <a:gd name="connsiteX0" fmla="*/ 142266 w 1821713"/>
              <a:gd name="connsiteY0" fmla="*/ 0 h 457866"/>
              <a:gd name="connsiteX1" fmla="*/ 26 w 1821713"/>
              <a:gd name="connsiteY1" fmla="*/ 230849 h 457866"/>
              <a:gd name="connsiteX2" fmla="*/ 132106 w 1821713"/>
              <a:gd name="connsiteY2" fmla="*/ 457200 h 457866"/>
              <a:gd name="connsiteX3" fmla="*/ 1808506 w 1821713"/>
              <a:gd name="connsiteY3" fmla="*/ 457200 h 457866"/>
              <a:gd name="connsiteX4" fmla="*/ 1645946 w 1821713"/>
              <a:gd name="connsiteY4" fmla="*/ 228018 h 457866"/>
              <a:gd name="connsiteX5" fmla="*/ 1757706 w 1821713"/>
              <a:gd name="connsiteY5" fmla="*/ 10160 h 457866"/>
              <a:gd name="connsiteX0" fmla="*/ 142487 w 1821934"/>
              <a:gd name="connsiteY0" fmla="*/ 0 h 457865"/>
              <a:gd name="connsiteX1" fmla="*/ 247 w 1821934"/>
              <a:gd name="connsiteY1" fmla="*/ 230849 h 457865"/>
              <a:gd name="connsiteX2" fmla="*/ 132327 w 1821934"/>
              <a:gd name="connsiteY2" fmla="*/ 457200 h 457865"/>
              <a:gd name="connsiteX3" fmla="*/ 1808727 w 1821934"/>
              <a:gd name="connsiteY3" fmla="*/ 457200 h 457865"/>
              <a:gd name="connsiteX4" fmla="*/ 1646167 w 1821934"/>
              <a:gd name="connsiteY4" fmla="*/ 228018 h 457865"/>
              <a:gd name="connsiteX5" fmla="*/ 1757927 w 1821934"/>
              <a:gd name="connsiteY5" fmla="*/ 10160 h 457865"/>
              <a:gd name="connsiteX0" fmla="*/ 142356 w 1821803"/>
              <a:gd name="connsiteY0" fmla="*/ 0 h 458040"/>
              <a:gd name="connsiteX1" fmla="*/ 116 w 1821803"/>
              <a:gd name="connsiteY1" fmla="*/ 230849 h 458040"/>
              <a:gd name="connsiteX2" fmla="*/ 132196 w 1821803"/>
              <a:gd name="connsiteY2" fmla="*/ 457200 h 458040"/>
              <a:gd name="connsiteX3" fmla="*/ 1808596 w 1821803"/>
              <a:gd name="connsiteY3" fmla="*/ 457200 h 458040"/>
              <a:gd name="connsiteX4" fmla="*/ 1646036 w 1821803"/>
              <a:gd name="connsiteY4" fmla="*/ 228018 h 458040"/>
              <a:gd name="connsiteX5" fmla="*/ 1757796 w 1821803"/>
              <a:gd name="connsiteY5" fmla="*/ 10160 h 458040"/>
              <a:gd name="connsiteX0" fmla="*/ 203289 w 1882736"/>
              <a:gd name="connsiteY0" fmla="*/ 0 h 458040"/>
              <a:gd name="connsiteX1" fmla="*/ 89 w 1882736"/>
              <a:gd name="connsiteY1" fmla="*/ 230849 h 458040"/>
              <a:gd name="connsiteX2" fmla="*/ 193129 w 1882736"/>
              <a:gd name="connsiteY2" fmla="*/ 457200 h 458040"/>
              <a:gd name="connsiteX3" fmla="*/ 1869529 w 1882736"/>
              <a:gd name="connsiteY3" fmla="*/ 457200 h 458040"/>
              <a:gd name="connsiteX4" fmla="*/ 1706969 w 1882736"/>
              <a:gd name="connsiteY4" fmla="*/ 228018 h 458040"/>
              <a:gd name="connsiteX5" fmla="*/ 1818729 w 1882736"/>
              <a:gd name="connsiteY5" fmla="*/ 10160 h 458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2736" h="458040">
                <a:moveTo>
                  <a:pt x="203289" y="0"/>
                </a:moveTo>
                <a:cubicBezTo>
                  <a:pt x="264249" y="74507"/>
                  <a:pt x="-5633" y="125150"/>
                  <a:pt x="89" y="230849"/>
                </a:cubicBezTo>
                <a:cubicBezTo>
                  <a:pt x="6186" y="343468"/>
                  <a:pt x="138942" y="469554"/>
                  <a:pt x="193129" y="457200"/>
                </a:cubicBezTo>
                <a:lnTo>
                  <a:pt x="1869529" y="457200"/>
                </a:lnTo>
                <a:cubicBezTo>
                  <a:pt x="1938956" y="423889"/>
                  <a:pt x="1712314" y="346786"/>
                  <a:pt x="1706969" y="228018"/>
                </a:cubicBezTo>
                <a:cubicBezTo>
                  <a:pt x="1701629" y="109356"/>
                  <a:pt x="1781476" y="77893"/>
                  <a:pt x="1818729" y="10160"/>
                </a:cubicBezTo>
              </a:path>
            </a:pathLst>
          </a:custGeom>
          <a:gradFill>
            <a:gsLst>
              <a:gs pos="100000">
                <a:srgbClr val="0091C3">
                  <a:lumMod val="20000"/>
                  <a:lumOff val="80000"/>
                </a:srgbClr>
              </a:gs>
              <a:gs pos="0">
                <a:srgbClr val="0091C3">
                  <a:lumMod val="50000"/>
                </a:srgbClr>
              </a:gs>
            </a:gsLst>
            <a:lin ang="16200000" scaled="0"/>
          </a:gradFill>
          <a:ln w="25400" cap="flat" cmpd="sng" algn="ctr">
            <a:solidFill>
              <a:srgbClr val="0091C3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726432" y="2079104"/>
            <a:ext cx="1872208" cy="252028"/>
          </a:xfrm>
          <a:prstGeom prst="rect">
            <a:avLst/>
          </a:prstGeom>
          <a:gradFill flip="none" rotWithShape="1">
            <a:gsLst>
              <a:gs pos="0">
                <a:srgbClr val="DC0528"/>
              </a:gs>
              <a:gs pos="100000">
                <a:srgbClr val="DC0528">
                  <a:lumMod val="50000"/>
                </a:srgbClr>
              </a:gs>
            </a:gsLst>
            <a:lin ang="5400000" scaled="1"/>
            <a:tileRect/>
          </a:gradFill>
          <a:ln w="25400" cap="flat" cmpd="sng" algn="ctr">
            <a:solidFill>
              <a:srgbClr val="DC0528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Forme libre 32"/>
          <p:cNvSpPr/>
          <p:nvPr/>
        </p:nvSpPr>
        <p:spPr>
          <a:xfrm>
            <a:off x="2438400" y="1143000"/>
            <a:ext cx="2511530" cy="634989"/>
          </a:xfrm>
          <a:custGeom>
            <a:avLst/>
            <a:gdLst>
              <a:gd name="connsiteX0" fmla="*/ 10160 w 1676400"/>
              <a:gd name="connsiteY0" fmla="*/ 0 h 457200"/>
              <a:gd name="connsiteX1" fmla="*/ 193040 w 1676400"/>
              <a:gd name="connsiteY1" fmla="*/ 223520 h 457200"/>
              <a:gd name="connsiteX2" fmla="*/ 0 w 1676400"/>
              <a:gd name="connsiteY2" fmla="*/ 457200 h 457200"/>
              <a:gd name="connsiteX3" fmla="*/ 1676400 w 1676400"/>
              <a:gd name="connsiteY3" fmla="*/ 457200 h 457200"/>
              <a:gd name="connsiteX4" fmla="*/ 1513840 w 1676400"/>
              <a:gd name="connsiteY4" fmla="*/ 213360 h 457200"/>
              <a:gd name="connsiteX5" fmla="*/ 1625600 w 1676400"/>
              <a:gd name="connsiteY5" fmla="*/ 10160 h 457200"/>
              <a:gd name="connsiteX0" fmla="*/ 10160 w 1758860"/>
              <a:gd name="connsiteY0" fmla="*/ 0 h 457200"/>
              <a:gd name="connsiteX1" fmla="*/ 193040 w 1758860"/>
              <a:gd name="connsiteY1" fmla="*/ 223520 h 457200"/>
              <a:gd name="connsiteX2" fmla="*/ 0 w 1758860"/>
              <a:gd name="connsiteY2" fmla="*/ 457200 h 457200"/>
              <a:gd name="connsiteX3" fmla="*/ 1676400 w 1758860"/>
              <a:gd name="connsiteY3" fmla="*/ 457200 h 457200"/>
              <a:gd name="connsiteX4" fmla="*/ 1513840 w 1758860"/>
              <a:gd name="connsiteY4" fmla="*/ 213360 h 457200"/>
              <a:gd name="connsiteX5" fmla="*/ 1625600 w 1758860"/>
              <a:gd name="connsiteY5" fmla="*/ 10160 h 457200"/>
              <a:gd name="connsiteX0" fmla="*/ 85705 w 1834405"/>
              <a:gd name="connsiteY0" fmla="*/ 0 h 457200"/>
              <a:gd name="connsiteX1" fmla="*/ 268585 w 1834405"/>
              <a:gd name="connsiteY1" fmla="*/ 223520 h 457200"/>
              <a:gd name="connsiteX2" fmla="*/ 75545 w 1834405"/>
              <a:gd name="connsiteY2" fmla="*/ 457200 h 457200"/>
              <a:gd name="connsiteX3" fmla="*/ 1751945 w 1834405"/>
              <a:gd name="connsiteY3" fmla="*/ 457200 h 457200"/>
              <a:gd name="connsiteX4" fmla="*/ 1589385 w 1834405"/>
              <a:gd name="connsiteY4" fmla="*/ 213360 h 457200"/>
              <a:gd name="connsiteX5" fmla="*/ 1701145 w 1834405"/>
              <a:gd name="connsiteY5" fmla="*/ 10160 h 457200"/>
              <a:gd name="connsiteX0" fmla="*/ 85705 w 1856063"/>
              <a:gd name="connsiteY0" fmla="*/ 0 h 457200"/>
              <a:gd name="connsiteX1" fmla="*/ 268585 w 1856063"/>
              <a:gd name="connsiteY1" fmla="*/ 223520 h 457200"/>
              <a:gd name="connsiteX2" fmla="*/ 75545 w 1856063"/>
              <a:gd name="connsiteY2" fmla="*/ 457200 h 457200"/>
              <a:gd name="connsiteX3" fmla="*/ 1751945 w 1856063"/>
              <a:gd name="connsiteY3" fmla="*/ 457200 h 457200"/>
              <a:gd name="connsiteX4" fmla="*/ 1711305 w 1856063"/>
              <a:gd name="connsiteY4" fmla="*/ 213360 h 457200"/>
              <a:gd name="connsiteX5" fmla="*/ 1701145 w 1856063"/>
              <a:gd name="connsiteY5" fmla="*/ 10160 h 457200"/>
              <a:gd name="connsiteX0" fmla="*/ 112991 w 1883349"/>
              <a:gd name="connsiteY0" fmla="*/ 0 h 457200"/>
              <a:gd name="connsiteX1" fmla="*/ 133311 w 1883349"/>
              <a:gd name="connsiteY1" fmla="*/ 238178 h 457200"/>
              <a:gd name="connsiteX2" fmla="*/ 102831 w 1883349"/>
              <a:gd name="connsiteY2" fmla="*/ 457200 h 457200"/>
              <a:gd name="connsiteX3" fmla="*/ 1779231 w 1883349"/>
              <a:gd name="connsiteY3" fmla="*/ 457200 h 457200"/>
              <a:gd name="connsiteX4" fmla="*/ 1738591 w 1883349"/>
              <a:gd name="connsiteY4" fmla="*/ 213360 h 457200"/>
              <a:gd name="connsiteX5" fmla="*/ 1728431 w 1883349"/>
              <a:gd name="connsiteY5" fmla="*/ 10160 h 457200"/>
              <a:gd name="connsiteX0" fmla="*/ 112991 w 1883349"/>
              <a:gd name="connsiteY0" fmla="*/ 0 h 457200"/>
              <a:gd name="connsiteX1" fmla="*/ 133311 w 1883349"/>
              <a:gd name="connsiteY1" fmla="*/ 238178 h 457200"/>
              <a:gd name="connsiteX2" fmla="*/ 102831 w 1883349"/>
              <a:gd name="connsiteY2" fmla="*/ 457200 h 457200"/>
              <a:gd name="connsiteX3" fmla="*/ 1779231 w 1883349"/>
              <a:gd name="connsiteY3" fmla="*/ 457200 h 457200"/>
              <a:gd name="connsiteX4" fmla="*/ 1738591 w 1883349"/>
              <a:gd name="connsiteY4" fmla="*/ 213360 h 457200"/>
              <a:gd name="connsiteX5" fmla="*/ 1728431 w 1883349"/>
              <a:gd name="connsiteY5" fmla="*/ 10160 h 457200"/>
              <a:gd name="connsiteX0" fmla="*/ 28501 w 1798859"/>
              <a:gd name="connsiteY0" fmla="*/ 0 h 457896"/>
              <a:gd name="connsiteX1" fmla="*/ 48821 w 1798859"/>
              <a:gd name="connsiteY1" fmla="*/ 238178 h 457896"/>
              <a:gd name="connsiteX2" fmla="*/ 18341 w 1798859"/>
              <a:gd name="connsiteY2" fmla="*/ 457200 h 457896"/>
              <a:gd name="connsiteX3" fmla="*/ 1694741 w 1798859"/>
              <a:gd name="connsiteY3" fmla="*/ 457200 h 457896"/>
              <a:gd name="connsiteX4" fmla="*/ 1654101 w 1798859"/>
              <a:gd name="connsiteY4" fmla="*/ 213360 h 457896"/>
              <a:gd name="connsiteX5" fmla="*/ 1643941 w 1798859"/>
              <a:gd name="connsiteY5" fmla="*/ 10160 h 457896"/>
              <a:gd name="connsiteX0" fmla="*/ 28501 w 1718872"/>
              <a:gd name="connsiteY0" fmla="*/ 0 h 457896"/>
              <a:gd name="connsiteX1" fmla="*/ 48821 w 1718872"/>
              <a:gd name="connsiteY1" fmla="*/ 238178 h 457896"/>
              <a:gd name="connsiteX2" fmla="*/ 18341 w 1718872"/>
              <a:gd name="connsiteY2" fmla="*/ 457200 h 457896"/>
              <a:gd name="connsiteX3" fmla="*/ 1694741 w 1718872"/>
              <a:gd name="connsiteY3" fmla="*/ 457200 h 457896"/>
              <a:gd name="connsiteX4" fmla="*/ 1654101 w 1718872"/>
              <a:gd name="connsiteY4" fmla="*/ 213360 h 457896"/>
              <a:gd name="connsiteX5" fmla="*/ 1643941 w 1718872"/>
              <a:gd name="connsiteY5" fmla="*/ 10160 h 457896"/>
              <a:gd name="connsiteX0" fmla="*/ 28501 w 1708092"/>
              <a:gd name="connsiteY0" fmla="*/ 0 h 457896"/>
              <a:gd name="connsiteX1" fmla="*/ 48821 w 1708092"/>
              <a:gd name="connsiteY1" fmla="*/ 238178 h 457896"/>
              <a:gd name="connsiteX2" fmla="*/ 18341 w 1708092"/>
              <a:gd name="connsiteY2" fmla="*/ 457200 h 457896"/>
              <a:gd name="connsiteX3" fmla="*/ 1694741 w 1708092"/>
              <a:gd name="connsiteY3" fmla="*/ 457200 h 457896"/>
              <a:gd name="connsiteX4" fmla="*/ 1532181 w 1708092"/>
              <a:gd name="connsiteY4" fmla="*/ 228018 h 457896"/>
              <a:gd name="connsiteX5" fmla="*/ 1643941 w 1708092"/>
              <a:gd name="connsiteY5" fmla="*/ 10160 h 457896"/>
              <a:gd name="connsiteX0" fmla="*/ 28501 w 1707948"/>
              <a:gd name="connsiteY0" fmla="*/ 0 h 457896"/>
              <a:gd name="connsiteX1" fmla="*/ 48821 w 1707948"/>
              <a:gd name="connsiteY1" fmla="*/ 238178 h 457896"/>
              <a:gd name="connsiteX2" fmla="*/ 18341 w 1707948"/>
              <a:gd name="connsiteY2" fmla="*/ 457200 h 457896"/>
              <a:gd name="connsiteX3" fmla="*/ 1694741 w 1707948"/>
              <a:gd name="connsiteY3" fmla="*/ 457200 h 457896"/>
              <a:gd name="connsiteX4" fmla="*/ 1532181 w 1707948"/>
              <a:gd name="connsiteY4" fmla="*/ 228018 h 457896"/>
              <a:gd name="connsiteX5" fmla="*/ 1643941 w 1707948"/>
              <a:gd name="connsiteY5" fmla="*/ 10160 h 457896"/>
              <a:gd name="connsiteX0" fmla="*/ 28501 w 1707948"/>
              <a:gd name="connsiteY0" fmla="*/ 0 h 457896"/>
              <a:gd name="connsiteX1" fmla="*/ 48821 w 1707948"/>
              <a:gd name="connsiteY1" fmla="*/ 238178 h 457896"/>
              <a:gd name="connsiteX2" fmla="*/ 18341 w 1707948"/>
              <a:gd name="connsiteY2" fmla="*/ 457200 h 457896"/>
              <a:gd name="connsiteX3" fmla="*/ 1694741 w 1707948"/>
              <a:gd name="connsiteY3" fmla="*/ 457200 h 457896"/>
              <a:gd name="connsiteX4" fmla="*/ 1532181 w 1707948"/>
              <a:gd name="connsiteY4" fmla="*/ 228018 h 457896"/>
              <a:gd name="connsiteX5" fmla="*/ 1643941 w 1707948"/>
              <a:gd name="connsiteY5" fmla="*/ 10160 h 457896"/>
              <a:gd name="connsiteX0" fmla="*/ 142266 w 1821713"/>
              <a:gd name="connsiteY0" fmla="*/ 0 h 457866"/>
              <a:gd name="connsiteX1" fmla="*/ 26 w 1821713"/>
              <a:gd name="connsiteY1" fmla="*/ 230849 h 457866"/>
              <a:gd name="connsiteX2" fmla="*/ 132106 w 1821713"/>
              <a:gd name="connsiteY2" fmla="*/ 457200 h 457866"/>
              <a:gd name="connsiteX3" fmla="*/ 1808506 w 1821713"/>
              <a:gd name="connsiteY3" fmla="*/ 457200 h 457866"/>
              <a:gd name="connsiteX4" fmla="*/ 1645946 w 1821713"/>
              <a:gd name="connsiteY4" fmla="*/ 228018 h 457866"/>
              <a:gd name="connsiteX5" fmla="*/ 1757706 w 1821713"/>
              <a:gd name="connsiteY5" fmla="*/ 10160 h 457866"/>
              <a:gd name="connsiteX0" fmla="*/ 142487 w 1821934"/>
              <a:gd name="connsiteY0" fmla="*/ 0 h 457865"/>
              <a:gd name="connsiteX1" fmla="*/ 247 w 1821934"/>
              <a:gd name="connsiteY1" fmla="*/ 230849 h 457865"/>
              <a:gd name="connsiteX2" fmla="*/ 132327 w 1821934"/>
              <a:gd name="connsiteY2" fmla="*/ 457200 h 457865"/>
              <a:gd name="connsiteX3" fmla="*/ 1808727 w 1821934"/>
              <a:gd name="connsiteY3" fmla="*/ 457200 h 457865"/>
              <a:gd name="connsiteX4" fmla="*/ 1646167 w 1821934"/>
              <a:gd name="connsiteY4" fmla="*/ 228018 h 457865"/>
              <a:gd name="connsiteX5" fmla="*/ 1757927 w 1821934"/>
              <a:gd name="connsiteY5" fmla="*/ 10160 h 457865"/>
              <a:gd name="connsiteX0" fmla="*/ 142356 w 1821803"/>
              <a:gd name="connsiteY0" fmla="*/ 0 h 458040"/>
              <a:gd name="connsiteX1" fmla="*/ 116 w 1821803"/>
              <a:gd name="connsiteY1" fmla="*/ 230849 h 458040"/>
              <a:gd name="connsiteX2" fmla="*/ 132196 w 1821803"/>
              <a:gd name="connsiteY2" fmla="*/ 457200 h 458040"/>
              <a:gd name="connsiteX3" fmla="*/ 1808596 w 1821803"/>
              <a:gd name="connsiteY3" fmla="*/ 457200 h 458040"/>
              <a:gd name="connsiteX4" fmla="*/ 1646036 w 1821803"/>
              <a:gd name="connsiteY4" fmla="*/ 228018 h 458040"/>
              <a:gd name="connsiteX5" fmla="*/ 1757796 w 1821803"/>
              <a:gd name="connsiteY5" fmla="*/ 10160 h 458040"/>
              <a:gd name="connsiteX0" fmla="*/ 203289 w 1882736"/>
              <a:gd name="connsiteY0" fmla="*/ 0 h 458040"/>
              <a:gd name="connsiteX1" fmla="*/ 89 w 1882736"/>
              <a:gd name="connsiteY1" fmla="*/ 230849 h 458040"/>
              <a:gd name="connsiteX2" fmla="*/ 193129 w 1882736"/>
              <a:gd name="connsiteY2" fmla="*/ 457200 h 458040"/>
              <a:gd name="connsiteX3" fmla="*/ 1869529 w 1882736"/>
              <a:gd name="connsiteY3" fmla="*/ 457200 h 458040"/>
              <a:gd name="connsiteX4" fmla="*/ 1706969 w 1882736"/>
              <a:gd name="connsiteY4" fmla="*/ 228018 h 458040"/>
              <a:gd name="connsiteX5" fmla="*/ 1818729 w 1882736"/>
              <a:gd name="connsiteY5" fmla="*/ 10160 h 458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2736" h="458040">
                <a:moveTo>
                  <a:pt x="203289" y="0"/>
                </a:moveTo>
                <a:cubicBezTo>
                  <a:pt x="264249" y="74507"/>
                  <a:pt x="-5633" y="125150"/>
                  <a:pt x="89" y="230849"/>
                </a:cubicBezTo>
                <a:cubicBezTo>
                  <a:pt x="6186" y="343468"/>
                  <a:pt x="138942" y="469554"/>
                  <a:pt x="193129" y="457200"/>
                </a:cubicBezTo>
                <a:lnTo>
                  <a:pt x="1869529" y="457200"/>
                </a:lnTo>
                <a:cubicBezTo>
                  <a:pt x="1938956" y="423889"/>
                  <a:pt x="1712314" y="346786"/>
                  <a:pt x="1706969" y="228018"/>
                </a:cubicBezTo>
                <a:cubicBezTo>
                  <a:pt x="1701629" y="109356"/>
                  <a:pt x="1781476" y="77893"/>
                  <a:pt x="1818729" y="10160"/>
                </a:cubicBezTo>
              </a:path>
            </a:pathLst>
          </a:custGeom>
          <a:gradFill>
            <a:gsLst>
              <a:gs pos="100000">
                <a:srgbClr val="0091C3">
                  <a:lumMod val="20000"/>
                  <a:lumOff val="80000"/>
                </a:srgbClr>
              </a:gs>
              <a:gs pos="0">
                <a:srgbClr val="0091C3">
                  <a:lumMod val="50000"/>
                </a:srgbClr>
              </a:gs>
            </a:gsLst>
            <a:lin ang="16200000" scaled="0"/>
          </a:gradFill>
          <a:ln w="25400" cap="flat" cmpd="sng" algn="ctr">
            <a:solidFill>
              <a:srgbClr val="0091C3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2970812" y="115460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charset="0"/>
              </a:rPr>
              <a:t>Fix Part</a:t>
            </a:r>
            <a:endParaRPr lang="en-GB" dirty="0">
              <a:solidFill>
                <a:prstClr val="black">
                  <a:lumMod val="75000"/>
                  <a:lumOff val="25000"/>
                </a:prstClr>
              </a:solidFill>
              <a:latin typeface="Arial" charset="0"/>
            </a:endParaRPr>
          </a:p>
        </p:txBody>
      </p:sp>
      <p:sp>
        <p:nvSpPr>
          <p:cNvPr id="35" name="Forme libre 34"/>
          <p:cNvSpPr/>
          <p:nvPr/>
        </p:nvSpPr>
        <p:spPr>
          <a:xfrm>
            <a:off x="3057560" y="1785208"/>
            <a:ext cx="800100" cy="292100"/>
          </a:xfrm>
          <a:custGeom>
            <a:avLst/>
            <a:gdLst>
              <a:gd name="connsiteX0" fmla="*/ 0 w 894080"/>
              <a:gd name="connsiteY0" fmla="*/ 284480 h 304800"/>
              <a:gd name="connsiteX1" fmla="*/ 406400 w 894080"/>
              <a:gd name="connsiteY1" fmla="*/ 0 h 304800"/>
              <a:gd name="connsiteX2" fmla="*/ 589280 w 894080"/>
              <a:gd name="connsiteY2" fmla="*/ 0 h 304800"/>
              <a:gd name="connsiteX3" fmla="*/ 894080 w 894080"/>
              <a:gd name="connsiteY3" fmla="*/ 304800 h 304800"/>
              <a:gd name="connsiteX4" fmla="*/ 640080 w 894080"/>
              <a:gd name="connsiteY4" fmla="*/ 304800 h 304800"/>
              <a:gd name="connsiteX5" fmla="*/ 477520 w 894080"/>
              <a:gd name="connsiteY5" fmla="*/ 142240 h 304800"/>
              <a:gd name="connsiteX6" fmla="*/ 335280 w 894080"/>
              <a:gd name="connsiteY6" fmla="*/ 284480 h 304800"/>
              <a:gd name="connsiteX7" fmla="*/ 91440 w 894080"/>
              <a:gd name="connsiteY7" fmla="*/ 284480 h 304800"/>
              <a:gd name="connsiteX8" fmla="*/ 355600 w 894080"/>
              <a:gd name="connsiteY8" fmla="*/ 20320 h 304800"/>
              <a:gd name="connsiteX0" fmla="*/ 314960 w 802640"/>
              <a:gd name="connsiteY0" fmla="*/ 0 h 304800"/>
              <a:gd name="connsiteX1" fmla="*/ 497840 w 802640"/>
              <a:gd name="connsiteY1" fmla="*/ 0 h 304800"/>
              <a:gd name="connsiteX2" fmla="*/ 802640 w 802640"/>
              <a:gd name="connsiteY2" fmla="*/ 304800 h 304800"/>
              <a:gd name="connsiteX3" fmla="*/ 548640 w 802640"/>
              <a:gd name="connsiteY3" fmla="*/ 304800 h 304800"/>
              <a:gd name="connsiteX4" fmla="*/ 386080 w 802640"/>
              <a:gd name="connsiteY4" fmla="*/ 142240 h 304800"/>
              <a:gd name="connsiteX5" fmla="*/ 243840 w 802640"/>
              <a:gd name="connsiteY5" fmla="*/ 284480 h 304800"/>
              <a:gd name="connsiteX6" fmla="*/ 0 w 802640"/>
              <a:gd name="connsiteY6" fmla="*/ 284480 h 304800"/>
              <a:gd name="connsiteX7" fmla="*/ 264160 w 802640"/>
              <a:gd name="connsiteY7" fmla="*/ 20320 h 304800"/>
              <a:gd name="connsiteX0" fmla="*/ 314960 w 802640"/>
              <a:gd name="connsiteY0" fmla="*/ 0 h 304800"/>
              <a:gd name="connsiteX1" fmla="*/ 497840 w 802640"/>
              <a:gd name="connsiteY1" fmla="*/ 0 h 304800"/>
              <a:gd name="connsiteX2" fmla="*/ 802640 w 802640"/>
              <a:gd name="connsiteY2" fmla="*/ 304800 h 304800"/>
              <a:gd name="connsiteX3" fmla="*/ 548640 w 802640"/>
              <a:gd name="connsiteY3" fmla="*/ 304800 h 304800"/>
              <a:gd name="connsiteX4" fmla="*/ 386080 w 802640"/>
              <a:gd name="connsiteY4" fmla="*/ 142240 h 304800"/>
              <a:gd name="connsiteX5" fmla="*/ 243840 w 802640"/>
              <a:gd name="connsiteY5" fmla="*/ 284480 h 304800"/>
              <a:gd name="connsiteX6" fmla="*/ 0 w 802640"/>
              <a:gd name="connsiteY6" fmla="*/ 284480 h 304800"/>
              <a:gd name="connsiteX7" fmla="*/ 264160 w 802640"/>
              <a:gd name="connsiteY7" fmla="*/ 20320 h 304800"/>
              <a:gd name="connsiteX8" fmla="*/ 314960 w 802640"/>
              <a:gd name="connsiteY8" fmla="*/ 0 h 304800"/>
              <a:gd name="connsiteX0" fmla="*/ 274320 w 802640"/>
              <a:gd name="connsiteY0" fmla="*/ 2540 h 304800"/>
              <a:gd name="connsiteX1" fmla="*/ 497840 w 802640"/>
              <a:gd name="connsiteY1" fmla="*/ 0 h 304800"/>
              <a:gd name="connsiteX2" fmla="*/ 802640 w 802640"/>
              <a:gd name="connsiteY2" fmla="*/ 304800 h 304800"/>
              <a:gd name="connsiteX3" fmla="*/ 548640 w 802640"/>
              <a:gd name="connsiteY3" fmla="*/ 304800 h 304800"/>
              <a:gd name="connsiteX4" fmla="*/ 386080 w 802640"/>
              <a:gd name="connsiteY4" fmla="*/ 142240 h 304800"/>
              <a:gd name="connsiteX5" fmla="*/ 243840 w 802640"/>
              <a:gd name="connsiteY5" fmla="*/ 284480 h 304800"/>
              <a:gd name="connsiteX6" fmla="*/ 0 w 802640"/>
              <a:gd name="connsiteY6" fmla="*/ 284480 h 304800"/>
              <a:gd name="connsiteX7" fmla="*/ 264160 w 802640"/>
              <a:gd name="connsiteY7" fmla="*/ 20320 h 304800"/>
              <a:gd name="connsiteX8" fmla="*/ 274320 w 802640"/>
              <a:gd name="connsiteY8" fmla="*/ 2540 h 304800"/>
              <a:gd name="connsiteX0" fmla="*/ 274320 w 802640"/>
              <a:gd name="connsiteY0" fmla="*/ 2540 h 304800"/>
              <a:gd name="connsiteX1" fmla="*/ 497840 w 802640"/>
              <a:gd name="connsiteY1" fmla="*/ 0 h 304800"/>
              <a:gd name="connsiteX2" fmla="*/ 802640 w 802640"/>
              <a:gd name="connsiteY2" fmla="*/ 304800 h 304800"/>
              <a:gd name="connsiteX3" fmla="*/ 548640 w 802640"/>
              <a:gd name="connsiteY3" fmla="*/ 292100 h 304800"/>
              <a:gd name="connsiteX4" fmla="*/ 386080 w 802640"/>
              <a:gd name="connsiteY4" fmla="*/ 142240 h 304800"/>
              <a:gd name="connsiteX5" fmla="*/ 243840 w 802640"/>
              <a:gd name="connsiteY5" fmla="*/ 284480 h 304800"/>
              <a:gd name="connsiteX6" fmla="*/ 0 w 802640"/>
              <a:gd name="connsiteY6" fmla="*/ 284480 h 304800"/>
              <a:gd name="connsiteX7" fmla="*/ 264160 w 802640"/>
              <a:gd name="connsiteY7" fmla="*/ 20320 h 304800"/>
              <a:gd name="connsiteX8" fmla="*/ 274320 w 802640"/>
              <a:gd name="connsiteY8" fmla="*/ 2540 h 304800"/>
              <a:gd name="connsiteX0" fmla="*/ 274320 w 800100"/>
              <a:gd name="connsiteY0" fmla="*/ 2540 h 292100"/>
              <a:gd name="connsiteX1" fmla="*/ 497840 w 800100"/>
              <a:gd name="connsiteY1" fmla="*/ 0 h 292100"/>
              <a:gd name="connsiteX2" fmla="*/ 800100 w 800100"/>
              <a:gd name="connsiteY2" fmla="*/ 289560 h 292100"/>
              <a:gd name="connsiteX3" fmla="*/ 548640 w 800100"/>
              <a:gd name="connsiteY3" fmla="*/ 292100 h 292100"/>
              <a:gd name="connsiteX4" fmla="*/ 386080 w 800100"/>
              <a:gd name="connsiteY4" fmla="*/ 142240 h 292100"/>
              <a:gd name="connsiteX5" fmla="*/ 243840 w 800100"/>
              <a:gd name="connsiteY5" fmla="*/ 284480 h 292100"/>
              <a:gd name="connsiteX6" fmla="*/ 0 w 800100"/>
              <a:gd name="connsiteY6" fmla="*/ 284480 h 292100"/>
              <a:gd name="connsiteX7" fmla="*/ 264160 w 800100"/>
              <a:gd name="connsiteY7" fmla="*/ 20320 h 292100"/>
              <a:gd name="connsiteX8" fmla="*/ 274320 w 800100"/>
              <a:gd name="connsiteY8" fmla="*/ 254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00" h="292100">
                <a:moveTo>
                  <a:pt x="274320" y="2540"/>
                </a:moveTo>
                <a:lnTo>
                  <a:pt x="497840" y="0"/>
                </a:lnTo>
                <a:lnTo>
                  <a:pt x="800100" y="289560"/>
                </a:lnTo>
                <a:lnTo>
                  <a:pt x="548640" y="292100"/>
                </a:lnTo>
                <a:lnTo>
                  <a:pt x="386080" y="142240"/>
                </a:lnTo>
                <a:lnTo>
                  <a:pt x="243840" y="284480"/>
                </a:lnTo>
                <a:lnTo>
                  <a:pt x="0" y="284480"/>
                </a:lnTo>
                <a:lnTo>
                  <a:pt x="264160" y="20320"/>
                </a:lnTo>
                <a:lnTo>
                  <a:pt x="274320" y="2540"/>
                </a:lnTo>
                <a:close/>
              </a:path>
            </a:pathLst>
          </a:custGeom>
          <a:gradFill flip="none" rotWithShape="1">
            <a:gsLst>
              <a:gs pos="0">
                <a:srgbClr val="DDEBCF"/>
              </a:gs>
              <a:gs pos="44000">
                <a:srgbClr val="9CB86E"/>
              </a:gs>
              <a:gs pos="100000">
                <a:srgbClr val="156B13"/>
              </a:gs>
            </a:gsLst>
            <a:lin ang="8100000" scaled="1"/>
            <a:tileRect/>
          </a:gradFill>
          <a:ln w="25400" cap="flat" cmpd="sng" algn="ctr">
            <a:solidFill>
              <a:srgbClr val="96C31E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2141618" y="1750402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96C31E">
                    <a:lumMod val="50000"/>
                  </a:srgbClr>
                </a:solidFill>
                <a:latin typeface="Arial" charset="0"/>
              </a:rPr>
              <a:t>louver</a:t>
            </a:r>
            <a:endParaRPr lang="en-GB" dirty="0">
              <a:solidFill>
                <a:srgbClr val="96C31E">
                  <a:lumMod val="50000"/>
                </a:srgbClr>
              </a:solidFill>
              <a:latin typeface="Arial" charset="0"/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2789690" y="2331132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charset="0"/>
              </a:rPr>
              <a:t>Moving Part</a:t>
            </a:r>
            <a:endParaRPr lang="en-GB" dirty="0">
              <a:solidFill>
                <a:prstClr val="black">
                  <a:lumMod val="75000"/>
                  <a:lumOff val="25000"/>
                </a:prstClr>
              </a:solidFill>
              <a:latin typeface="Arial" charset="0"/>
            </a:endParaRPr>
          </a:p>
        </p:txBody>
      </p:sp>
      <p:sp>
        <p:nvSpPr>
          <p:cNvPr id="39" name="Flèche droite 38"/>
          <p:cNvSpPr/>
          <p:nvPr/>
        </p:nvSpPr>
        <p:spPr>
          <a:xfrm rot="5400000">
            <a:off x="6553905" y="2892908"/>
            <a:ext cx="565077" cy="1099888"/>
          </a:xfrm>
          <a:prstGeom prst="rightArrow">
            <a:avLst/>
          </a:prstGeom>
          <a:solidFill>
            <a:srgbClr val="DC0528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40" name="Connecteur droit 39"/>
          <p:cNvCxnSpPr/>
          <p:nvPr/>
        </p:nvCxnSpPr>
        <p:spPr>
          <a:xfrm>
            <a:off x="6324600" y="3029171"/>
            <a:ext cx="1008112" cy="0"/>
          </a:xfrm>
          <a:prstGeom prst="line">
            <a:avLst/>
          </a:prstGeom>
          <a:noFill/>
          <a:ln w="190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ysDash"/>
            <a:headEnd type="none" w="med" len="med"/>
            <a:tailEnd type="none" w="med" len="med"/>
          </a:ln>
          <a:effectLst/>
        </p:spPr>
      </p:cxnSp>
      <p:cxnSp>
        <p:nvCxnSpPr>
          <p:cNvPr id="41" name="Connecteur droit 40"/>
          <p:cNvCxnSpPr/>
          <p:nvPr/>
        </p:nvCxnSpPr>
        <p:spPr>
          <a:xfrm>
            <a:off x="6324600" y="2737071"/>
            <a:ext cx="1008112" cy="0"/>
          </a:xfrm>
          <a:prstGeom prst="line">
            <a:avLst/>
          </a:prstGeom>
          <a:noFill/>
          <a:ln w="190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ysDash"/>
            <a:headEnd type="none" w="med" len="med"/>
            <a:tailEnd type="none" w="med" len="med"/>
          </a:ln>
          <a:effectLst/>
        </p:spPr>
      </p:cxnSp>
      <p:sp>
        <p:nvSpPr>
          <p:cNvPr id="42" name="Forme libre 41"/>
          <p:cNvSpPr/>
          <p:nvPr/>
        </p:nvSpPr>
        <p:spPr>
          <a:xfrm>
            <a:off x="6385664" y="2739353"/>
            <a:ext cx="800100" cy="292100"/>
          </a:xfrm>
          <a:custGeom>
            <a:avLst/>
            <a:gdLst>
              <a:gd name="connsiteX0" fmla="*/ 0 w 894080"/>
              <a:gd name="connsiteY0" fmla="*/ 284480 h 304800"/>
              <a:gd name="connsiteX1" fmla="*/ 406400 w 894080"/>
              <a:gd name="connsiteY1" fmla="*/ 0 h 304800"/>
              <a:gd name="connsiteX2" fmla="*/ 589280 w 894080"/>
              <a:gd name="connsiteY2" fmla="*/ 0 h 304800"/>
              <a:gd name="connsiteX3" fmla="*/ 894080 w 894080"/>
              <a:gd name="connsiteY3" fmla="*/ 304800 h 304800"/>
              <a:gd name="connsiteX4" fmla="*/ 640080 w 894080"/>
              <a:gd name="connsiteY4" fmla="*/ 304800 h 304800"/>
              <a:gd name="connsiteX5" fmla="*/ 477520 w 894080"/>
              <a:gd name="connsiteY5" fmla="*/ 142240 h 304800"/>
              <a:gd name="connsiteX6" fmla="*/ 335280 w 894080"/>
              <a:gd name="connsiteY6" fmla="*/ 284480 h 304800"/>
              <a:gd name="connsiteX7" fmla="*/ 91440 w 894080"/>
              <a:gd name="connsiteY7" fmla="*/ 284480 h 304800"/>
              <a:gd name="connsiteX8" fmla="*/ 355600 w 894080"/>
              <a:gd name="connsiteY8" fmla="*/ 20320 h 304800"/>
              <a:gd name="connsiteX0" fmla="*/ 314960 w 802640"/>
              <a:gd name="connsiteY0" fmla="*/ 0 h 304800"/>
              <a:gd name="connsiteX1" fmla="*/ 497840 w 802640"/>
              <a:gd name="connsiteY1" fmla="*/ 0 h 304800"/>
              <a:gd name="connsiteX2" fmla="*/ 802640 w 802640"/>
              <a:gd name="connsiteY2" fmla="*/ 304800 h 304800"/>
              <a:gd name="connsiteX3" fmla="*/ 548640 w 802640"/>
              <a:gd name="connsiteY3" fmla="*/ 304800 h 304800"/>
              <a:gd name="connsiteX4" fmla="*/ 386080 w 802640"/>
              <a:gd name="connsiteY4" fmla="*/ 142240 h 304800"/>
              <a:gd name="connsiteX5" fmla="*/ 243840 w 802640"/>
              <a:gd name="connsiteY5" fmla="*/ 284480 h 304800"/>
              <a:gd name="connsiteX6" fmla="*/ 0 w 802640"/>
              <a:gd name="connsiteY6" fmla="*/ 284480 h 304800"/>
              <a:gd name="connsiteX7" fmla="*/ 264160 w 802640"/>
              <a:gd name="connsiteY7" fmla="*/ 20320 h 304800"/>
              <a:gd name="connsiteX0" fmla="*/ 314960 w 802640"/>
              <a:gd name="connsiteY0" fmla="*/ 0 h 304800"/>
              <a:gd name="connsiteX1" fmla="*/ 497840 w 802640"/>
              <a:gd name="connsiteY1" fmla="*/ 0 h 304800"/>
              <a:gd name="connsiteX2" fmla="*/ 802640 w 802640"/>
              <a:gd name="connsiteY2" fmla="*/ 304800 h 304800"/>
              <a:gd name="connsiteX3" fmla="*/ 548640 w 802640"/>
              <a:gd name="connsiteY3" fmla="*/ 304800 h 304800"/>
              <a:gd name="connsiteX4" fmla="*/ 386080 w 802640"/>
              <a:gd name="connsiteY4" fmla="*/ 142240 h 304800"/>
              <a:gd name="connsiteX5" fmla="*/ 243840 w 802640"/>
              <a:gd name="connsiteY5" fmla="*/ 284480 h 304800"/>
              <a:gd name="connsiteX6" fmla="*/ 0 w 802640"/>
              <a:gd name="connsiteY6" fmla="*/ 284480 h 304800"/>
              <a:gd name="connsiteX7" fmla="*/ 264160 w 802640"/>
              <a:gd name="connsiteY7" fmla="*/ 20320 h 304800"/>
              <a:gd name="connsiteX8" fmla="*/ 314960 w 802640"/>
              <a:gd name="connsiteY8" fmla="*/ 0 h 304800"/>
              <a:gd name="connsiteX0" fmla="*/ 274320 w 802640"/>
              <a:gd name="connsiteY0" fmla="*/ 2540 h 304800"/>
              <a:gd name="connsiteX1" fmla="*/ 497840 w 802640"/>
              <a:gd name="connsiteY1" fmla="*/ 0 h 304800"/>
              <a:gd name="connsiteX2" fmla="*/ 802640 w 802640"/>
              <a:gd name="connsiteY2" fmla="*/ 304800 h 304800"/>
              <a:gd name="connsiteX3" fmla="*/ 548640 w 802640"/>
              <a:gd name="connsiteY3" fmla="*/ 304800 h 304800"/>
              <a:gd name="connsiteX4" fmla="*/ 386080 w 802640"/>
              <a:gd name="connsiteY4" fmla="*/ 142240 h 304800"/>
              <a:gd name="connsiteX5" fmla="*/ 243840 w 802640"/>
              <a:gd name="connsiteY5" fmla="*/ 284480 h 304800"/>
              <a:gd name="connsiteX6" fmla="*/ 0 w 802640"/>
              <a:gd name="connsiteY6" fmla="*/ 284480 h 304800"/>
              <a:gd name="connsiteX7" fmla="*/ 264160 w 802640"/>
              <a:gd name="connsiteY7" fmla="*/ 20320 h 304800"/>
              <a:gd name="connsiteX8" fmla="*/ 274320 w 802640"/>
              <a:gd name="connsiteY8" fmla="*/ 2540 h 304800"/>
              <a:gd name="connsiteX0" fmla="*/ 274320 w 802640"/>
              <a:gd name="connsiteY0" fmla="*/ 2540 h 304800"/>
              <a:gd name="connsiteX1" fmla="*/ 497840 w 802640"/>
              <a:gd name="connsiteY1" fmla="*/ 0 h 304800"/>
              <a:gd name="connsiteX2" fmla="*/ 802640 w 802640"/>
              <a:gd name="connsiteY2" fmla="*/ 304800 h 304800"/>
              <a:gd name="connsiteX3" fmla="*/ 548640 w 802640"/>
              <a:gd name="connsiteY3" fmla="*/ 292100 h 304800"/>
              <a:gd name="connsiteX4" fmla="*/ 386080 w 802640"/>
              <a:gd name="connsiteY4" fmla="*/ 142240 h 304800"/>
              <a:gd name="connsiteX5" fmla="*/ 243840 w 802640"/>
              <a:gd name="connsiteY5" fmla="*/ 284480 h 304800"/>
              <a:gd name="connsiteX6" fmla="*/ 0 w 802640"/>
              <a:gd name="connsiteY6" fmla="*/ 284480 h 304800"/>
              <a:gd name="connsiteX7" fmla="*/ 264160 w 802640"/>
              <a:gd name="connsiteY7" fmla="*/ 20320 h 304800"/>
              <a:gd name="connsiteX8" fmla="*/ 274320 w 802640"/>
              <a:gd name="connsiteY8" fmla="*/ 2540 h 304800"/>
              <a:gd name="connsiteX0" fmla="*/ 274320 w 800100"/>
              <a:gd name="connsiteY0" fmla="*/ 2540 h 292100"/>
              <a:gd name="connsiteX1" fmla="*/ 497840 w 800100"/>
              <a:gd name="connsiteY1" fmla="*/ 0 h 292100"/>
              <a:gd name="connsiteX2" fmla="*/ 800100 w 800100"/>
              <a:gd name="connsiteY2" fmla="*/ 289560 h 292100"/>
              <a:gd name="connsiteX3" fmla="*/ 548640 w 800100"/>
              <a:gd name="connsiteY3" fmla="*/ 292100 h 292100"/>
              <a:gd name="connsiteX4" fmla="*/ 386080 w 800100"/>
              <a:gd name="connsiteY4" fmla="*/ 142240 h 292100"/>
              <a:gd name="connsiteX5" fmla="*/ 243840 w 800100"/>
              <a:gd name="connsiteY5" fmla="*/ 284480 h 292100"/>
              <a:gd name="connsiteX6" fmla="*/ 0 w 800100"/>
              <a:gd name="connsiteY6" fmla="*/ 284480 h 292100"/>
              <a:gd name="connsiteX7" fmla="*/ 264160 w 800100"/>
              <a:gd name="connsiteY7" fmla="*/ 20320 h 292100"/>
              <a:gd name="connsiteX8" fmla="*/ 274320 w 800100"/>
              <a:gd name="connsiteY8" fmla="*/ 254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00" h="292100">
                <a:moveTo>
                  <a:pt x="274320" y="2540"/>
                </a:moveTo>
                <a:lnTo>
                  <a:pt x="497840" y="0"/>
                </a:lnTo>
                <a:lnTo>
                  <a:pt x="800100" y="289560"/>
                </a:lnTo>
                <a:lnTo>
                  <a:pt x="548640" y="292100"/>
                </a:lnTo>
                <a:lnTo>
                  <a:pt x="386080" y="142240"/>
                </a:lnTo>
                <a:lnTo>
                  <a:pt x="243840" y="284480"/>
                </a:lnTo>
                <a:lnTo>
                  <a:pt x="0" y="284480"/>
                </a:lnTo>
                <a:lnTo>
                  <a:pt x="264160" y="20320"/>
                </a:lnTo>
                <a:lnTo>
                  <a:pt x="274320" y="2540"/>
                </a:lnTo>
                <a:close/>
              </a:path>
            </a:pathLst>
          </a:custGeom>
          <a:gradFill flip="none" rotWithShape="1">
            <a:gsLst>
              <a:gs pos="0">
                <a:srgbClr val="DDEBCF"/>
              </a:gs>
              <a:gs pos="44000">
                <a:srgbClr val="9CB86E"/>
              </a:gs>
              <a:gs pos="100000">
                <a:srgbClr val="156B13"/>
              </a:gs>
            </a:gsLst>
            <a:lin ang="8100000" scaled="1"/>
            <a:tileRect/>
          </a:gradFill>
          <a:ln w="25400" cap="flat" cmpd="sng" algn="ctr">
            <a:solidFill>
              <a:srgbClr val="96C31E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" name="Forme libre 42"/>
          <p:cNvSpPr/>
          <p:nvPr/>
        </p:nvSpPr>
        <p:spPr>
          <a:xfrm>
            <a:off x="6395529" y="3945890"/>
            <a:ext cx="800100" cy="146050"/>
          </a:xfrm>
          <a:custGeom>
            <a:avLst/>
            <a:gdLst>
              <a:gd name="connsiteX0" fmla="*/ 0 w 894080"/>
              <a:gd name="connsiteY0" fmla="*/ 284480 h 304800"/>
              <a:gd name="connsiteX1" fmla="*/ 406400 w 894080"/>
              <a:gd name="connsiteY1" fmla="*/ 0 h 304800"/>
              <a:gd name="connsiteX2" fmla="*/ 589280 w 894080"/>
              <a:gd name="connsiteY2" fmla="*/ 0 h 304800"/>
              <a:gd name="connsiteX3" fmla="*/ 894080 w 894080"/>
              <a:gd name="connsiteY3" fmla="*/ 304800 h 304800"/>
              <a:gd name="connsiteX4" fmla="*/ 640080 w 894080"/>
              <a:gd name="connsiteY4" fmla="*/ 304800 h 304800"/>
              <a:gd name="connsiteX5" fmla="*/ 477520 w 894080"/>
              <a:gd name="connsiteY5" fmla="*/ 142240 h 304800"/>
              <a:gd name="connsiteX6" fmla="*/ 335280 w 894080"/>
              <a:gd name="connsiteY6" fmla="*/ 284480 h 304800"/>
              <a:gd name="connsiteX7" fmla="*/ 91440 w 894080"/>
              <a:gd name="connsiteY7" fmla="*/ 284480 h 304800"/>
              <a:gd name="connsiteX8" fmla="*/ 355600 w 894080"/>
              <a:gd name="connsiteY8" fmla="*/ 20320 h 304800"/>
              <a:gd name="connsiteX0" fmla="*/ 314960 w 802640"/>
              <a:gd name="connsiteY0" fmla="*/ 0 h 304800"/>
              <a:gd name="connsiteX1" fmla="*/ 497840 w 802640"/>
              <a:gd name="connsiteY1" fmla="*/ 0 h 304800"/>
              <a:gd name="connsiteX2" fmla="*/ 802640 w 802640"/>
              <a:gd name="connsiteY2" fmla="*/ 304800 h 304800"/>
              <a:gd name="connsiteX3" fmla="*/ 548640 w 802640"/>
              <a:gd name="connsiteY3" fmla="*/ 304800 h 304800"/>
              <a:gd name="connsiteX4" fmla="*/ 386080 w 802640"/>
              <a:gd name="connsiteY4" fmla="*/ 142240 h 304800"/>
              <a:gd name="connsiteX5" fmla="*/ 243840 w 802640"/>
              <a:gd name="connsiteY5" fmla="*/ 284480 h 304800"/>
              <a:gd name="connsiteX6" fmla="*/ 0 w 802640"/>
              <a:gd name="connsiteY6" fmla="*/ 284480 h 304800"/>
              <a:gd name="connsiteX7" fmla="*/ 264160 w 802640"/>
              <a:gd name="connsiteY7" fmla="*/ 20320 h 304800"/>
              <a:gd name="connsiteX0" fmla="*/ 314960 w 802640"/>
              <a:gd name="connsiteY0" fmla="*/ 0 h 304800"/>
              <a:gd name="connsiteX1" fmla="*/ 497840 w 802640"/>
              <a:gd name="connsiteY1" fmla="*/ 0 h 304800"/>
              <a:gd name="connsiteX2" fmla="*/ 802640 w 802640"/>
              <a:gd name="connsiteY2" fmla="*/ 304800 h 304800"/>
              <a:gd name="connsiteX3" fmla="*/ 548640 w 802640"/>
              <a:gd name="connsiteY3" fmla="*/ 304800 h 304800"/>
              <a:gd name="connsiteX4" fmla="*/ 386080 w 802640"/>
              <a:gd name="connsiteY4" fmla="*/ 142240 h 304800"/>
              <a:gd name="connsiteX5" fmla="*/ 243840 w 802640"/>
              <a:gd name="connsiteY5" fmla="*/ 284480 h 304800"/>
              <a:gd name="connsiteX6" fmla="*/ 0 w 802640"/>
              <a:gd name="connsiteY6" fmla="*/ 284480 h 304800"/>
              <a:gd name="connsiteX7" fmla="*/ 264160 w 802640"/>
              <a:gd name="connsiteY7" fmla="*/ 20320 h 304800"/>
              <a:gd name="connsiteX8" fmla="*/ 314960 w 802640"/>
              <a:gd name="connsiteY8" fmla="*/ 0 h 304800"/>
              <a:gd name="connsiteX0" fmla="*/ 274320 w 802640"/>
              <a:gd name="connsiteY0" fmla="*/ 2540 h 304800"/>
              <a:gd name="connsiteX1" fmla="*/ 497840 w 802640"/>
              <a:gd name="connsiteY1" fmla="*/ 0 h 304800"/>
              <a:gd name="connsiteX2" fmla="*/ 802640 w 802640"/>
              <a:gd name="connsiteY2" fmla="*/ 304800 h 304800"/>
              <a:gd name="connsiteX3" fmla="*/ 548640 w 802640"/>
              <a:gd name="connsiteY3" fmla="*/ 304800 h 304800"/>
              <a:gd name="connsiteX4" fmla="*/ 386080 w 802640"/>
              <a:gd name="connsiteY4" fmla="*/ 142240 h 304800"/>
              <a:gd name="connsiteX5" fmla="*/ 243840 w 802640"/>
              <a:gd name="connsiteY5" fmla="*/ 284480 h 304800"/>
              <a:gd name="connsiteX6" fmla="*/ 0 w 802640"/>
              <a:gd name="connsiteY6" fmla="*/ 284480 h 304800"/>
              <a:gd name="connsiteX7" fmla="*/ 264160 w 802640"/>
              <a:gd name="connsiteY7" fmla="*/ 20320 h 304800"/>
              <a:gd name="connsiteX8" fmla="*/ 274320 w 802640"/>
              <a:gd name="connsiteY8" fmla="*/ 2540 h 304800"/>
              <a:gd name="connsiteX0" fmla="*/ 274320 w 802640"/>
              <a:gd name="connsiteY0" fmla="*/ 2540 h 304800"/>
              <a:gd name="connsiteX1" fmla="*/ 497840 w 802640"/>
              <a:gd name="connsiteY1" fmla="*/ 0 h 304800"/>
              <a:gd name="connsiteX2" fmla="*/ 802640 w 802640"/>
              <a:gd name="connsiteY2" fmla="*/ 304800 h 304800"/>
              <a:gd name="connsiteX3" fmla="*/ 548640 w 802640"/>
              <a:gd name="connsiteY3" fmla="*/ 292100 h 304800"/>
              <a:gd name="connsiteX4" fmla="*/ 386080 w 802640"/>
              <a:gd name="connsiteY4" fmla="*/ 142240 h 304800"/>
              <a:gd name="connsiteX5" fmla="*/ 243840 w 802640"/>
              <a:gd name="connsiteY5" fmla="*/ 284480 h 304800"/>
              <a:gd name="connsiteX6" fmla="*/ 0 w 802640"/>
              <a:gd name="connsiteY6" fmla="*/ 284480 h 304800"/>
              <a:gd name="connsiteX7" fmla="*/ 264160 w 802640"/>
              <a:gd name="connsiteY7" fmla="*/ 20320 h 304800"/>
              <a:gd name="connsiteX8" fmla="*/ 274320 w 802640"/>
              <a:gd name="connsiteY8" fmla="*/ 2540 h 304800"/>
              <a:gd name="connsiteX0" fmla="*/ 274320 w 800100"/>
              <a:gd name="connsiteY0" fmla="*/ 2540 h 292100"/>
              <a:gd name="connsiteX1" fmla="*/ 497840 w 800100"/>
              <a:gd name="connsiteY1" fmla="*/ 0 h 292100"/>
              <a:gd name="connsiteX2" fmla="*/ 800100 w 800100"/>
              <a:gd name="connsiteY2" fmla="*/ 289560 h 292100"/>
              <a:gd name="connsiteX3" fmla="*/ 548640 w 800100"/>
              <a:gd name="connsiteY3" fmla="*/ 292100 h 292100"/>
              <a:gd name="connsiteX4" fmla="*/ 386080 w 800100"/>
              <a:gd name="connsiteY4" fmla="*/ 142240 h 292100"/>
              <a:gd name="connsiteX5" fmla="*/ 243840 w 800100"/>
              <a:gd name="connsiteY5" fmla="*/ 284480 h 292100"/>
              <a:gd name="connsiteX6" fmla="*/ 0 w 800100"/>
              <a:gd name="connsiteY6" fmla="*/ 284480 h 292100"/>
              <a:gd name="connsiteX7" fmla="*/ 264160 w 800100"/>
              <a:gd name="connsiteY7" fmla="*/ 20320 h 292100"/>
              <a:gd name="connsiteX8" fmla="*/ 274320 w 800100"/>
              <a:gd name="connsiteY8" fmla="*/ 254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00" h="292100">
                <a:moveTo>
                  <a:pt x="274320" y="2540"/>
                </a:moveTo>
                <a:lnTo>
                  <a:pt x="497840" y="0"/>
                </a:lnTo>
                <a:lnTo>
                  <a:pt x="800100" y="289560"/>
                </a:lnTo>
                <a:lnTo>
                  <a:pt x="548640" y="292100"/>
                </a:lnTo>
                <a:lnTo>
                  <a:pt x="386080" y="142240"/>
                </a:lnTo>
                <a:lnTo>
                  <a:pt x="243840" y="284480"/>
                </a:lnTo>
                <a:lnTo>
                  <a:pt x="0" y="284480"/>
                </a:lnTo>
                <a:lnTo>
                  <a:pt x="264160" y="20320"/>
                </a:lnTo>
                <a:lnTo>
                  <a:pt x="274320" y="2540"/>
                </a:lnTo>
                <a:close/>
              </a:path>
            </a:pathLst>
          </a:custGeom>
          <a:gradFill flip="none" rotWithShape="1">
            <a:gsLst>
              <a:gs pos="0">
                <a:srgbClr val="DDEBCF"/>
              </a:gs>
              <a:gs pos="44000">
                <a:srgbClr val="9CB86E"/>
              </a:gs>
              <a:gs pos="100000">
                <a:srgbClr val="156B13"/>
              </a:gs>
            </a:gsLst>
            <a:lin ang="8100000" scaled="1"/>
            <a:tileRect/>
          </a:gradFill>
          <a:ln w="25400" cap="flat" cmpd="sng" algn="ctr">
            <a:solidFill>
              <a:srgbClr val="96C31E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44" name="Connecteur droit 43"/>
          <p:cNvCxnSpPr/>
          <p:nvPr/>
        </p:nvCxnSpPr>
        <p:spPr>
          <a:xfrm>
            <a:off x="6324600" y="4102100"/>
            <a:ext cx="1008112" cy="0"/>
          </a:xfrm>
          <a:prstGeom prst="line">
            <a:avLst/>
          </a:prstGeom>
          <a:noFill/>
          <a:ln w="190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ysDash"/>
            <a:headEnd type="none" w="med" len="med"/>
            <a:tailEnd type="none" w="med" len="med"/>
          </a:ln>
          <a:effectLst/>
        </p:spPr>
      </p:cxnSp>
      <p:cxnSp>
        <p:nvCxnSpPr>
          <p:cNvPr id="45" name="Connecteur droit 44"/>
          <p:cNvCxnSpPr/>
          <p:nvPr/>
        </p:nvCxnSpPr>
        <p:spPr>
          <a:xfrm>
            <a:off x="6324600" y="3810000"/>
            <a:ext cx="1008112" cy="0"/>
          </a:xfrm>
          <a:prstGeom prst="line">
            <a:avLst/>
          </a:prstGeom>
          <a:noFill/>
          <a:ln w="190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ysDash"/>
            <a:headEnd type="none" w="med" len="med"/>
            <a:tailEnd type="none" w="med" len="med"/>
          </a:ln>
          <a:effectLst/>
        </p:spPr>
      </p:cxnSp>
      <p:sp>
        <p:nvSpPr>
          <p:cNvPr id="46" name="ZoneTexte 45"/>
          <p:cNvSpPr txBox="1"/>
          <p:nvPr/>
        </p:nvSpPr>
        <p:spPr>
          <a:xfrm>
            <a:off x="6337300" y="3094671"/>
            <a:ext cx="1015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charset="0"/>
              </a:rPr>
              <a:t>Creeping</a:t>
            </a:r>
          </a:p>
        </p:txBody>
      </p:sp>
      <p:sp>
        <p:nvSpPr>
          <p:cNvPr id="47" name="Forme libre 46"/>
          <p:cNvSpPr/>
          <p:nvPr/>
        </p:nvSpPr>
        <p:spPr>
          <a:xfrm>
            <a:off x="1127604" y="5200945"/>
            <a:ext cx="1983536" cy="724148"/>
          </a:xfrm>
          <a:custGeom>
            <a:avLst/>
            <a:gdLst>
              <a:gd name="connsiteX0" fmla="*/ 0 w 894080"/>
              <a:gd name="connsiteY0" fmla="*/ 284480 h 304800"/>
              <a:gd name="connsiteX1" fmla="*/ 406400 w 894080"/>
              <a:gd name="connsiteY1" fmla="*/ 0 h 304800"/>
              <a:gd name="connsiteX2" fmla="*/ 589280 w 894080"/>
              <a:gd name="connsiteY2" fmla="*/ 0 h 304800"/>
              <a:gd name="connsiteX3" fmla="*/ 894080 w 894080"/>
              <a:gd name="connsiteY3" fmla="*/ 304800 h 304800"/>
              <a:gd name="connsiteX4" fmla="*/ 640080 w 894080"/>
              <a:gd name="connsiteY4" fmla="*/ 304800 h 304800"/>
              <a:gd name="connsiteX5" fmla="*/ 477520 w 894080"/>
              <a:gd name="connsiteY5" fmla="*/ 142240 h 304800"/>
              <a:gd name="connsiteX6" fmla="*/ 335280 w 894080"/>
              <a:gd name="connsiteY6" fmla="*/ 284480 h 304800"/>
              <a:gd name="connsiteX7" fmla="*/ 91440 w 894080"/>
              <a:gd name="connsiteY7" fmla="*/ 284480 h 304800"/>
              <a:gd name="connsiteX8" fmla="*/ 355600 w 894080"/>
              <a:gd name="connsiteY8" fmla="*/ 20320 h 304800"/>
              <a:gd name="connsiteX0" fmla="*/ 314960 w 802640"/>
              <a:gd name="connsiteY0" fmla="*/ 0 h 304800"/>
              <a:gd name="connsiteX1" fmla="*/ 497840 w 802640"/>
              <a:gd name="connsiteY1" fmla="*/ 0 h 304800"/>
              <a:gd name="connsiteX2" fmla="*/ 802640 w 802640"/>
              <a:gd name="connsiteY2" fmla="*/ 304800 h 304800"/>
              <a:gd name="connsiteX3" fmla="*/ 548640 w 802640"/>
              <a:gd name="connsiteY3" fmla="*/ 304800 h 304800"/>
              <a:gd name="connsiteX4" fmla="*/ 386080 w 802640"/>
              <a:gd name="connsiteY4" fmla="*/ 142240 h 304800"/>
              <a:gd name="connsiteX5" fmla="*/ 243840 w 802640"/>
              <a:gd name="connsiteY5" fmla="*/ 284480 h 304800"/>
              <a:gd name="connsiteX6" fmla="*/ 0 w 802640"/>
              <a:gd name="connsiteY6" fmla="*/ 284480 h 304800"/>
              <a:gd name="connsiteX7" fmla="*/ 264160 w 802640"/>
              <a:gd name="connsiteY7" fmla="*/ 20320 h 304800"/>
              <a:gd name="connsiteX0" fmla="*/ 314960 w 802640"/>
              <a:gd name="connsiteY0" fmla="*/ 0 h 304800"/>
              <a:gd name="connsiteX1" fmla="*/ 497840 w 802640"/>
              <a:gd name="connsiteY1" fmla="*/ 0 h 304800"/>
              <a:gd name="connsiteX2" fmla="*/ 802640 w 802640"/>
              <a:gd name="connsiteY2" fmla="*/ 304800 h 304800"/>
              <a:gd name="connsiteX3" fmla="*/ 548640 w 802640"/>
              <a:gd name="connsiteY3" fmla="*/ 304800 h 304800"/>
              <a:gd name="connsiteX4" fmla="*/ 386080 w 802640"/>
              <a:gd name="connsiteY4" fmla="*/ 142240 h 304800"/>
              <a:gd name="connsiteX5" fmla="*/ 243840 w 802640"/>
              <a:gd name="connsiteY5" fmla="*/ 284480 h 304800"/>
              <a:gd name="connsiteX6" fmla="*/ 0 w 802640"/>
              <a:gd name="connsiteY6" fmla="*/ 284480 h 304800"/>
              <a:gd name="connsiteX7" fmla="*/ 264160 w 802640"/>
              <a:gd name="connsiteY7" fmla="*/ 20320 h 304800"/>
              <a:gd name="connsiteX8" fmla="*/ 314960 w 802640"/>
              <a:gd name="connsiteY8" fmla="*/ 0 h 304800"/>
              <a:gd name="connsiteX0" fmla="*/ 274320 w 802640"/>
              <a:gd name="connsiteY0" fmla="*/ 2540 h 304800"/>
              <a:gd name="connsiteX1" fmla="*/ 497840 w 802640"/>
              <a:gd name="connsiteY1" fmla="*/ 0 h 304800"/>
              <a:gd name="connsiteX2" fmla="*/ 802640 w 802640"/>
              <a:gd name="connsiteY2" fmla="*/ 304800 h 304800"/>
              <a:gd name="connsiteX3" fmla="*/ 548640 w 802640"/>
              <a:gd name="connsiteY3" fmla="*/ 304800 h 304800"/>
              <a:gd name="connsiteX4" fmla="*/ 386080 w 802640"/>
              <a:gd name="connsiteY4" fmla="*/ 142240 h 304800"/>
              <a:gd name="connsiteX5" fmla="*/ 243840 w 802640"/>
              <a:gd name="connsiteY5" fmla="*/ 284480 h 304800"/>
              <a:gd name="connsiteX6" fmla="*/ 0 w 802640"/>
              <a:gd name="connsiteY6" fmla="*/ 284480 h 304800"/>
              <a:gd name="connsiteX7" fmla="*/ 264160 w 802640"/>
              <a:gd name="connsiteY7" fmla="*/ 20320 h 304800"/>
              <a:gd name="connsiteX8" fmla="*/ 274320 w 802640"/>
              <a:gd name="connsiteY8" fmla="*/ 2540 h 304800"/>
              <a:gd name="connsiteX0" fmla="*/ 274320 w 802640"/>
              <a:gd name="connsiteY0" fmla="*/ 2540 h 304800"/>
              <a:gd name="connsiteX1" fmla="*/ 497840 w 802640"/>
              <a:gd name="connsiteY1" fmla="*/ 0 h 304800"/>
              <a:gd name="connsiteX2" fmla="*/ 802640 w 802640"/>
              <a:gd name="connsiteY2" fmla="*/ 304800 h 304800"/>
              <a:gd name="connsiteX3" fmla="*/ 548640 w 802640"/>
              <a:gd name="connsiteY3" fmla="*/ 292100 h 304800"/>
              <a:gd name="connsiteX4" fmla="*/ 386080 w 802640"/>
              <a:gd name="connsiteY4" fmla="*/ 142240 h 304800"/>
              <a:gd name="connsiteX5" fmla="*/ 243840 w 802640"/>
              <a:gd name="connsiteY5" fmla="*/ 284480 h 304800"/>
              <a:gd name="connsiteX6" fmla="*/ 0 w 802640"/>
              <a:gd name="connsiteY6" fmla="*/ 284480 h 304800"/>
              <a:gd name="connsiteX7" fmla="*/ 264160 w 802640"/>
              <a:gd name="connsiteY7" fmla="*/ 20320 h 304800"/>
              <a:gd name="connsiteX8" fmla="*/ 274320 w 802640"/>
              <a:gd name="connsiteY8" fmla="*/ 2540 h 304800"/>
              <a:gd name="connsiteX0" fmla="*/ 274320 w 800100"/>
              <a:gd name="connsiteY0" fmla="*/ 2540 h 292100"/>
              <a:gd name="connsiteX1" fmla="*/ 497840 w 800100"/>
              <a:gd name="connsiteY1" fmla="*/ 0 h 292100"/>
              <a:gd name="connsiteX2" fmla="*/ 800100 w 800100"/>
              <a:gd name="connsiteY2" fmla="*/ 289560 h 292100"/>
              <a:gd name="connsiteX3" fmla="*/ 548640 w 800100"/>
              <a:gd name="connsiteY3" fmla="*/ 292100 h 292100"/>
              <a:gd name="connsiteX4" fmla="*/ 386080 w 800100"/>
              <a:gd name="connsiteY4" fmla="*/ 142240 h 292100"/>
              <a:gd name="connsiteX5" fmla="*/ 243840 w 800100"/>
              <a:gd name="connsiteY5" fmla="*/ 284480 h 292100"/>
              <a:gd name="connsiteX6" fmla="*/ 0 w 800100"/>
              <a:gd name="connsiteY6" fmla="*/ 284480 h 292100"/>
              <a:gd name="connsiteX7" fmla="*/ 264160 w 800100"/>
              <a:gd name="connsiteY7" fmla="*/ 20320 h 292100"/>
              <a:gd name="connsiteX8" fmla="*/ 274320 w 800100"/>
              <a:gd name="connsiteY8" fmla="*/ 254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00" h="292100">
                <a:moveTo>
                  <a:pt x="274320" y="2540"/>
                </a:moveTo>
                <a:lnTo>
                  <a:pt x="497840" y="0"/>
                </a:lnTo>
                <a:lnTo>
                  <a:pt x="800100" y="289560"/>
                </a:lnTo>
                <a:lnTo>
                  <a:pt x="548640" y="292100"/>
                </a:lnTo>
                <a:lnTo>
                  <a:pt x="386080" y="142240"/>
                </a:lnTo>
                <a:lnTo>
                  <a:pt x="243840" y="284480"/>
                </a:lnTo>
                <a:lnTo>
                  <a:pt x="0" y="284480"/>
                </a:lnTo>
                <a:lnTo>
                  <a:pt x="264160" y="20320"/>
                </a:lnTo>
                <a:lnTo>
                  <a:pt x="274320" y="2540"/>
                </a:lnTo>
                <a:close/>
              </a:path>
            </a:pathLst>
          </a:custGeom>
          <a:gradFill flip="none" rotWithShape="1">
            <a:gsLst>
              <a:gs pos="0">
                <a:srgbClr val="DDEBCF"/>
              </a:gs>
              <a:gs pos="44000">
                <a:srgbClr val="9CB86E"/>
              </a:gs>
              <a:gs pos="100000">
                <a:srgbClr val="156B13"/>
              </a:gs>
            </a:gsLst>
            <a:lin ang="8100000" scaled="1"/>
            <a:tileRect/>
          </a:gradFill>
          <a:ln w="57150" cap="flat" cmpd="sng" algn="ctr">
            <a:solidFill>
              <a:srgbClr val="DC0528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48" name="Connecteur droit 47"/>
          <p:cNvCxnSpPr/>
          <p:nvPr/>
        </p:nvCxnSpPr>
        <p:spPr>
          <a:xfrm>
            <a:off x="1069888" y="5149257"/>
            <a:ext cx="2391440" cy="0"/>
          </a:xfrm>
          <a:prstGeom prst="line">
            <a:avLst/>
          </a:prstGeom>
          <a:noFill/>
          <a:ln w="76200" cap="flat" cmpd="sng" algn="ctr">
            <a:solidFill>
              <a:srgbClr val="0091C3">
                <a:lumMod val="60000"/>
                <a:lumOff val="40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49" name="Forme libre 48"/>
          <p:cNvSpPr/>
          <p:nvPr/>
        </p:nvSpPr>
        <p:spPr>
          <a:xfrm>
            <a:off x="2206418" y="1668720"/>
            <a:ext cx="2651760" cy="504780"/>
          </a:xfrm>
          <a:custGeom>
            <a:avLst/>
            <a:gdLst>
              <a:gd name="connsiteX0" fmla="*/ 1828800 w 1828800"/>
              <a:gd name="connsiteY0" fmla="*/ 653548 h 701560"/>
              <a:gd name="connsiteX1" fmla="*/ 1127760 w 1828800"/>
              <a:gd name="connsiteY1" fmla="*/ 643388 h 701560"/>
              <a:gd name="connsiteX2" fmla="*/ 782320 w 1828800"/>
              <a:gd name="connsiteY2" fmla="*/ 74428 h 701560"/>
              <a:gd name="connsiteX3" fmla="*/ 0 w 1828800"/>
              <a:gd name="connsiteY3" fmla="*/ 23628 h 701560"/>
              <a:gd name="connsiteX0" fmla="*/ 1828800 w 1828800"/>
              <a:gd name="connsiteY0" fmla="*/ 651339 h 679929"/>
              <a:gd name="connsiteX1" fmla="*/ 1239520 w 1828800"/>
              <a:gd name="connsiteY1" fmla="*/ 600539 h 679929"/>
              <a:gd name="connsiteX2" fmla="*/ 782320 w 1828800"/>
              <a:gd name="connsiteY2" fmla="*/ 72219 h 679929"/>
              <a:gd name="connsiteX3" fmla="*/ 0 w 1828800"/>
              <a:gd name="connsiteY3" fmla="*/ 21419 h 679929"/>
              <a:gd name="connsiteX0" fmla="*/ 1828800 w 1828800"/>
              <a:gd name="connsiteY0" fmla="*/ 634448 h 657921"/>
              <a:gd name="connsiteX1" fmla="*/ 1239520 w 1828800"/>
              <a:gd name="connsiteY1" fmla="*/ 583648 h 657921"/>
              <a:gd name="connsiteX2" fmla="*/ 721360 w 1828800"/>
              <a:gd name="connsiteY2" fmla="*/ 167088 h 657921"/>
              <a:gd name="connsiteX3" fmla="*/ 0 w 1828800"/>
              <a:gd name="connsiteY3" fmla="*/ 4528 h 657921"/>
              <a:gd name="connsiteX0" fmla="*/ 1818640 w 1818640"/>
              <a:gd name="connsiteY0" fmla="*/ 509508 h 532981"/>
              <a:gd name="connsiteX1" fmla="*/ 1229360 w 1818640"/>
              <a:gd name="connsiteY1" fmla="*/ 458708 h 532981"/>
              <a:gd name="connsiteX2" fmla="*/ 711200 w 1818640"/>
              <a:gd name="connsiteY2" fmla="*/ 42148 h 532981"/>
              <a:gd name="connsiteX3" fmla="*/ 0 w 1818640"/>
              <a:gd name="connsiteY3" fmla="*/ 31988 h 532981"/>
              <a:gd name="connsiteX0" fmla="*/ 1940560 w 1940560"/>
              <a:gd name="connsiteY0" fmla="*/ 458708 h 501494"/>
              <a:gd name="connsiteX1" fmla="*/ 1229360 w 1940560"/>
              <a:gd name="connsiteY1" fmla="*/ 458708 h 501494"/>
              <a:gd name="connsiteX2" fmla="*/ 711200 w 1940560"/>
              <a:gd name="connsiteY2" fmla="*/ 42148 h 501494"/>
              <a:gd name="connsiteX3" fmla="*/ 0 w 1940560"/>
              <a:gd name="connsiteY3" fmla="*/ 31988 h 501494"/>
              <a:gd name="connsiteX0" fmla="*/ 2133600 w 2133600"/>
              <a:gd name="connsiteY0" fmla="*/ 463900 h 506686"/>
              <a:gd name="connsiteX1" fmla="*/ 1422400 w 2133600"/>
              <a:gd name="connsiteY1" fmla="*/ 463900 h 506686"/>
              <a:gd name="connsiteX2" fmla="*/ 904240 w 2133600"/>
              <a:gd name="connsiteY2" fmla="*/ 47340 h 506686"/>
              <a:gd name="connsiteX3" fmla="*/ 0 w 2133600"/>
              <a:gd name="connsiteY3" fmla="*/ 27020 h 506686"/>
              <a:gd name="connsiteX0" fmla="*/ 2367280 w 2367280"/>
              <a:gd name="connsiteY0" fmla="*/ 463900 h 506686"/>
              <a:gd name="connsiteX1" fmla="*/ 1656080 w 2367280"/>
              <a:gd name="connsiteY1" fmla="*/ 463900 h 506686"/>
              <a:gd name="connsiteX2" fmla="*/ 1137920 w 2367280"/>
              <a:gd name="connsiteY2" fmla="*/ 47340 h 506686"/>
              <a:gd name="connsiteX3" fmla="*/ 0 w 2367280"/>
              <a:gd name="connsiteY3" fmla="*/ 27020 h 506686"/>
              <a:gd name="connsiteX0" fmla="*/ 2651760 w 2651760"/>
              <a:gd name="connsiteY0" fmla="*/ 494380 h 523980"/>
              <a:gd name="connsiteX1" fmla="*/ 1656080 w 2651760"/>
              <a:gd name="connsiteY1" fmla="*/ 463900 h 523980"/>
              <a:gd name="connsiteX2" fmla="*/ 1137920 w 2651760"/>
              <a:gd name="connsiteY2" fmla="*/ 47340 h 523980"/>
              <a:gd name="connsiteX3" fmla="*/ 0 w 2651760"/>
              <a:gd name="connsiteY3" fmla="*/ 27020 h 523980"/>
              <a:gd name="connsiteX0" fmla="*/ 2651760 w 2651760"/>
              <a:gd name="connsiteY0" fmla="*/ 494380 h 504780"/>
              <a:gd name="connsiteX1" fmla="*/ 1656080 w 2651760"/>
              <a:gd name="connsiteY1" fmla="*/ 463900 h 504780"/>
              <a:gd name="connsiteX2" fmla="*/ 1137920 w 2651760"/>
              <a:gd name="connsiteY2" fmla="*/ 47340 h 504780"/>
              <a:gd name="connsiteX3" fmla="*/ 0 w 2651760"/>
              <a:gd name="connsiteY3" fmla="*/ 27020 h 504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1760" h="504780">
                <a:moveTo>
                  <a:pt x="2651760" y="494380"/>
                </a:moveTo>
                <a:cubicBezTo>
                  <a:pt x="2398606" y="486760"/>
                  <a:pt x="1908387" y="538407"/>
                  <a:pt x="1656080" y="463900"/>
                </a:cubicBezTo>
                <a:cubicBezTo>
                  <a:pt x="1403773" y="389393"/>
                  <a:pt x="1413933" y="120153"/>
                  <a:pt x="1137920" y="47340"/>
                </a:cubicBezTo>
                <a:cubicBezTo>
                  <a:pt x="861907" y="-25473"/>
                  <a:pt x="297180" y="773"/>
                  <a:pt x="0" y="27020"/>
                </a:cubicBezTo>
              </a:path>
            </a:pathLst>
          </a:custGeom>
          <a:noFill/>
          <a:ln w="25400" cap="flat" cmpd="sng" algn="ctr">
            <a:solidFill>
              <a:srgbClr val="DC0528">
                <a:lumMod val="40000"/>
                <a:lumOff val="60000"/>
              </a:srgbClr>
            </a:solidFill>
            <a:prstDash val="solid"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3880406" y="1763639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400" dirty="0" smtClean="0">
                <a:solidFill>
                  <a:srgbClr val="DC0528">
                    <a:lumMod val="40000"/>
                    <a:lumOff val="60000"/>
                  </a:srgbClr>
                </a:solidFill>
                <a:latin typeface="Arial" charset="0"/>
              </a:rPr>
              <a:t>RF Current</a:t>
            </a:r>
            <a:endParaRPr lang="en-GB" sz="1400" dirty="0">
              <a:solidFill>
                <a:srgbClr val="DC0528">
                  <a:lumMod val="40000"/>
                  <a:lumOff val="60000"/>
                </a:srgbClr>
              </a:solidFill>
              <a:latin typeface="Arial" charset="0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3411899" y="5471116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400" dirty="0" smtClean="0">
                <a:solidFill>
                  <a:srgbClr val="DC0528"/>
                </a:solidFill>
                <a:latin typeface="Arial" charset="0"/>
              </a:rPr>
              <a:t>Functional</a:t>
            </a:r>
            <a:br>
              <a:rPr lang="en-GB" sz="1400" dirty="0" smtClean="0">
                <a:solidFill>
                  <a:srgbClr val="DC0528"/>
                </a:solidFill>
                <a:latin typeface="Arial" charset="0"/>
              </a:rPr>
            </a:br>
            <a:r>
              <a:rPr lang="en-GB" sz="1400" dirty="0" smtClean="0">
                <a:solidFill>
                  <a:srgbClr val="DC0528"/>
                </a:solidFill>
                <a:latin typeface="Arial" charset="0"/>
              </a:rPr>
              <a:t>coating #1</a:t>
            </a:r>
            <a:endParaRPr lang="en-GB" sz="1400" dirty="0">
              <a:solidFill>
                <a:srgbClr val="DC0528"/>
              </a:solidFill>
              <a:latin typeface="Arial" charset="0"/>
            </a:endParaRPr>
          </a:p>
        </p:txBody>
      </p:sp>
      <p:sp>
        <p:nvSpPr>
          <p:cNvPr id="52" name="ZoneTexte 51"/>
          <p:cNvSpPr txBox="1"/>
          <p:nvPr/>
        </p:nvSpPr>
        <p:spPr>
          <a:xfrm>
            <a:off x="3460689" y="4612970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400" dirty="0" smtClean="0">
                <a:solidFill>
                  <a:srgbClr val="0091C3"/>
                </a:solidFill>
                <a:latin typeface="Arial" charset="0"/>
              </a:rPr>
              <a:t>Functional</a:t>
            </a:r>
            <a:br>
              <a:rPr lang="en-GB" sz="1400" dirty="0" smtClean="0">
                <a:solidFill>
                  <a:srgbClr val="0091C3"/>
                </a:solidFill>
                <a:latin typeface="Arial" charset="0"/>
              </a:rPr>
            </a:br>
            <a:r>
              <a:rPr lang="en-GB" sz="1400" dirty="0" smtClean="0">
                <a:solidFill>
                  <a:srgbClr val="0091C3"/>
                </a:solidFill>
                <a:latin typeface="Arial" charset="0"/>
              </a:rPr>
              <a:t>coating #2</a:t>
            </a:r>
            <a:endParaRPr lang="en-GB" sz="1400" dirty="0">
              <a:solidFill>
                <a:srgbClr val="0091C3"/>
              </a:solidFill>
              <a:latin typeface="Arial" charset="0"/>
            </a:endParaRPr>
          </a:p>
        </p:txBody>
      </p:sp>
      <p:cxnSp>
        <p:nvCxnSpPr>
          <p:cNvPr id="53" name="Connecteur droit avec flèche 52"/>
          <p:cNvCxnSpPr>
            <a:stCxn id="52" idx="1"/>
          </p:cNvCxnSpPr>
          <p:nvPr/>
        </p:nvCxnSpPr>
        <p:spPr>
          <a:xfrm flipH="1">
            <a:off x="2863992" y="4874580"/>
            <a:ext cx="596697" cy="28723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tailEnd type="triangle"/>
          </a:ln>
          <a:effectLst/>
        </p:spPr>
      </p:cxnSp>
      <p:cxnSp>
        <p:nvCxnSpPr>
          <p:cNvPr id="54" name="Connecteur droit avec flèche 53"/>
          <p:cNvCxnSpPr/>
          <p:nvPr/>
        </p:nvCxnSpPr>
        <p:spPr>
          <a:xfrm flipH="1" flipV="1">
            <a:off x="2766241" y="5500349"/>
            <a:ext cx="685467" cy="1805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tailEnd type="triangle"/>
          </a:ln>
          <a:effectLst/>
        </p:spPr>
      </p:cxnSp>
      <p:sp>
        <p:nvSpPr>
          <p:cNvPr id="55" name="ZoneTexte 54"/>
          <p:cNvSpPr txBox="1"/>
          <p:nvPr/>
        </p:nvSpPr>
        <p:spPr>
          <a:xfrm>
            <a:off x="1339802" y="4530544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400" dirty="0" smtClean="0">
                <a:solidFill>
                  <a:srgbClr val="0091C3">
                    <a:lumMod val="75000"/>
                  </a:srgbClr>
                </a:solidFill>
                <a:latin typeface="Arial" charset="0"/>
              </a:rPr>
              <a:t>Bulk material #2</a:t>
            </a:r>
            <a:endParaRPr lang="en-GB" sz="1400" dirty="0">
              <a:solidFill>
                <a:srgbClr val="0091C3">
                  <a:lumMod val="75000"/>
                </a:srgbClr>
              </a:solidFill>
              <a:latin typeface="Arial" charset="0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1385036" y="5964221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400" dirty="0" smtClean="0">
                <a:solidFill>
                  <a:srgbClr val="96C31E">
                    <a:lumMod val="50000"/>
                  </a:srgbClr>
                </a:solidFill>
                <a:latin typeface="Arial" charset="0"/>
              </a:rPr>
              <a:t>Bulk material #1</a:t>
            </a:r>
            <a:endParaRPr lang="en-GB" sz="1400" dirty="0">
              <a:solidFill>
                <a:srgbClr val="96C31E">
                  <a:lumMod val="50000"/>
                </a:srgbClr>
              </a:solidFill>
              <a:latin typeface="Arial" charset="0"/>
            </a:endParaRPr>
          </a:p>
        </p:txBody>
      </p:sp>
      <p:cxnSp>
        <p:nvCxnSpPr>
          <p:cNvPr id="57" name="Connecteur droit avec flèche 56"/>
          <p:cNvCxnSpPr>
            <a:stCxn id="56" idx="0"/>
          </p:cNvCxnSpPr>
          <p:nvPr/>
        </p:nvCxnSpPr>
        <p:spPr>
          <a:xfrm flipH="1" flipV="1">
            <a:off x="1731573" y="5563020"/>
            <a:ext cx="387799" cy="4012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04708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7" grpId="0" animBg="1"/>
      <p:bldP spid="49" grpId="0" animBg="1"/>
      <p:bldP spid="50" grpId="0"/>
      <p:bldP spid="51" grpId="0"/>
      <p:bldP spid="52" grpId="0"/>
      <p:bldP spid="55" grpId="0"/>
      <p:bldP spid="5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/>
          <p:nvPr/>
        </p:nvPicPr>
        <p:blipFill>
          <a:blip r:embed="rId2" cstate="print"/>
          <a:srcRect l="21377" t="7567" r="25819" b="15446"/>
          <a:stretch>
            <a:fillRect/>
          </a:stretch>
        </p:blipFill>
        <p:spPr bwMode="auto">
          <a:xfrm>
            <a:off x="2579120" y="2133600"/>
            <a:ext cx="1850390" cy="175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/>
          <p:cNvPicPr/>
          <p:nvPr/>
        </p:nvPicPr>
        <p:blipFill>
          <a:blip r:embed="rId3" cstate="print"/>
          <a:srcRect l="24803" t="12993" r="26917" b="21546"/>
          <a:stretch>
            <a:fillRect/>
          </a:stretch>
        </p:blipFill>
        <p:spPr bwMode="auto">
          <a:xfrm>
            <a:off x="2579120" y="4114800"/>
            <a:ext cx="1959610" cy="1725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lèche vers le bas 5"/>
          <p:cNvSpPr/>
          <p:nvPr/>
        </p:nvSpPr>
        <p:spPr>
          <a:xfrm>
            <a:off x="3276599" y="3810000"/>
            <a:ext cx="330791" cy="44640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19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/>
          <p:nvPr/>
        </p:nvPicPr>
        <p:blipFill rotWithShape="1">
          <a:blip r:embed="rId2" cstate="print"/>
          <a:srcRect r="44709"/>
          <a:stretch/>
        </p:blipFill>
        <p:spPr bwMode="auto">
          <a:xfrm>
            <a:off x="2590801" y="381000"/>
            <a:ext cx="2133600" cy="2390140"/>
          </a:xfrm>
          <a:prstGeom prst="rect">
            <a:avLst/>
          </a:prstGeom>
          <a:noFill/>
        </p:spPr>
      </p:pic>
      <p:pic>
        <p:nvPicPr>
          <p:cNvPr id="6" name="Image 5"/>
          <p:cNvPicPr/>
          <p:nvPr/>
        </p:nvPicPr>
        <p:blipFill rotWithShape="1">
          <a:blip r:embed="rId2" cstate="print"/>
          <a:srcRect l="55290"/>
          <a:stretch/>
        </p:blipFill>
        <p:spPr bwMode="auto">
          <a:xfrm>
            <a:off x="2667000" y="2667000"/>
            <a:ext cx="1725295" cy="23901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794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/>
          <p:nvPr/>
        </p:nvPicPr>
        <p:blipFill>
          <a:blip r:embed="rId2" cstate="print"/>
          <a:srcRect r="77794"/>
          <a:stretch>
            <a:fillRect/>
          </a:stretch>
        </p:blipFill>
        <p:spPr bwMode="auto">
          <a:xfrm>
            <a:off x="3609975" y="1905317"/>
            <a:ext cx="1924050" cy="30473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0394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050"/>
            <a:ext cx="9144000" cy="321289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44"/>
          <a:stretch/>
        </p:blipFill>
        <p:spPr>
          <a:xfrm>
            <a:off x="330200" y="3429000"/>
            <a:ext cx="5080000" cy="321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9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/>
          <p:cNvGrpSpPr/>
          <p:nvPr/>
        </p:nvGrpSpPr>
        <p:grpSpPr>
          <a:xfrm>
            <a:off x="838200" y="3786352"/>
            <a:ext cx="2799356" cy="2298558"/>
            <a:chOff x="633166" y="2819400"/>
            <a:chExt cx="2584150" cy="2121852"/>
          </a:xfrm>
        </p:grpSpPr>
        <p:pic>
          <p:nvPicPr>
            <p:cNvPr id="8" name="Image 7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04" t="39057" r="36185"/>
            <a:stretch/>
          </p:blipFill>
          <p:spPr bwMode="auto">
            <a:xfrm>
              <a:off x="838200" y="2819400"/>
              <a:ext cx="2379116" cy="2121852"/>
            </a:xfrm>
            <a:prstGeom prst="rect">
              <a:avLst/>
            </a:prstGeom>
            <a:noFill/>
          </p:spPr>
        </p:pic>
        <p:sp>
          <p:nvSpPr>
            <p:cNvPr id="9" name="ZoneTexte 8"/>
            <p:cNvSpPr txBox="1"/>
            <p:nvPr/>
          </p:nvSpPr>
          <p:spPr>
            <a:xfrm>
              <a:off x="890834" y="2928941"/>
              <a:ext cx="381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 smtClean="0">
                  <a:solidFill>
                    <a:schemeClr val="accent1"/>
                  </a:solidFill>
                </a:rPr>
                <a:t>15</a:t>
              </a:r>
              <a:endParaRPr lang="en-GB" sz="1200" dirty="0">
                <a:solidFill>
                  <a:schemeClr val="accent1"/>
                </a:solidFill>
              </a:endParaRP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1090858" y="3880326"/>
              <a:ext cx="5093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 smtClean="0"/>
                <a:t>Septum</a:t>
              </a:r>
              <a:br>
                <a:rPr lang="en-GB" sz="800" dirty="0" smtClean="0"/>
              </a:br>
              <a:r>
                <a:rPr lang="en-GB" sz="1200" dirty="0" smtClean="0"/>
                <a:t>9</a:t>
              </a:r>
              <a:endParaRPr lang="en-GB" sz="1200" dirty="0"/>
            </a:p>
          </p:txBody>
        </p:sp>
        <p:cxnSp>
          <p:nvCxnSpPr>
            <p:cNvPr id="12" name="Connecteur droit avec flèche 11"/>
            <p:cNvCxnSpPr/>
            <p:nvPr/>
          </p:nvCxnSpPr>
          <p:spPr>
            <a:xfrm>
              <a:off x="633166" y="3980725"/>
              <a:ext cx="205034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486258"/>
            <a:ext cx="2688135" cy="2929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lèche vers le bas 6"/>
          <p:cNvSpPr/>
          <p:nvPr/>
        </p:nvSpPr>
        <p:spPr>
          <a:xfrm>
            <a:off x="1839521" y="3450603"/>
            <a:ext cx="330791" cy="44640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Image 13"/>
          <p:cNvPicPr/>
          <p:nvPr/>
        </p:nvPicPr>
        <p:blipFill rotWithShape="1">
          <a:blip r:embed="rId4"/>
          <a:srcRect l="18703" r="49850"/>
          <a:stretch/>
        </p:blipFill>
        <p:spPr bwMode="auto">
          <a:xfrm>
            <a:off x="5715000" y="129386"/>
            <a:ext cx="1809750" cy="32861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1" t="11018" r="37550" b="14921"/>
          <a:stretch/>
        </p:blipFill>
        <p:spPr>
          <a:xfrm>
            <a:off x="5710703" y="4021634"/>
            <a:ext cx="1833097" cy="2138613"/>
          </a:xfrm>
          <a:prstGeom prst="rect">
            <a:avLst/>
          </a:prstGeom>
        </p:spPr>
      </p:pic>
      <p:sp>
        <p:nvSpPr>
          <p:cNvPr id="16" name="Flèche vers le bas 15"/>
          <p:cNvSpPr/>
          <p:nvPr/>
        </p:nvSpPr>
        <p:spPr>
          <a:xfrm>
            <a:off x="6454479" y="3495370"/>
            <a:ext cx="330791" cy="44640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45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44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pSp>
        <p:nvGrpSpPr>
          <p:cNvPr id="5" name="Group 1"/>
          <p:cNvGrpSpPr>
            <a:grpSpLocks noChangeAspect="1"/>
          </p:cNvGrpSpPr>
          <p:nvPr/>
        </p:nvGrpSpPr>
        <p:grpSpPr bwMode="auto">
          <a:xfrm>
            <a:off x="152400" y="152400"/>
            <a:ext cx="6391275" cy="1866900"/>
            <a:chOff x="0" y="580"/>
            <a:chExt cx="10065" cy="2941"/>
          </a:xfrm>
        </p:grpSpPr>
        <p:sp>
          <p:nvSpPr>
            <p:cNvPr id="6" name="AutoShape 343"/>
            <p:cNvSpPr>
              <a:spLocks noChangeAspect="1" noChangeArrowheads="1" noTextEdit="1"/>
            </p:cNvSpPr>
            <p:nvPr/>
          </p:nvSpPr>
          <p:spPr bwMode="auto">
            <a:xfrm>
              <a:off x="0" y="580"/>
              <a:ext cx="10065" cy="2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grpSp>
          <p:nvGrpSpPr>
            <p:cNvPr id="7" name="Group 142"/>
            <p:cNvGrpSpPr>
              <a:grpSpLocks/>
            </p:cNvGrpSpPr>
            <p:nvPr/>
          </p:nvGrpSpPr>
          <p:grpSpPr bwMode="auto">
            <a:xfrm>
              <a:off x="235" y="580"/>
              <a:ext cx="9515" cy="2843"/>
              <a:chOff x="235" y="580"/>
              <a:chExt cx="9515" cy="2843"/>
            </a:xfrm>
          </p:grpSpPr>
          <p:sp>
            <p:nvSpPr>
              <p:cNvPr id="148" name="Rectangle 342"/>
              <p:cNvSpPr>
                <a:spLocks noChangeArrowheads="1"/>
              </p:cNvSpPr>
              <p:nvPr/>
            </p:nvSpPr>
            <p:spPr bwMode="auto">
              <a:xfrm>
                <a:off x="7050" y="1774"/>
                <a:ext cx="551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Stage 2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9" name="Rectangle 341"/>
              <p:cNvSpPr>
                <a:spLocks noChangeArrowheads="1"/>
              </p:cNvSpPr>
              <p:nvPr/>
            </p:nvSpPr>
            <p:spPr bwMode="auto">
              <a:xfrm>
                <a:off x="7747" y="1774"/>
                <a:ext cx="551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Stage 1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0" name="Rectangle 340"/>
              <p:cNvSpPr>
                <a:spLocks noChangeArrowheads="1"/>
              </p:cNvSpPr>
              <p:nvPr/>
            </p:nvSpPr>
            <p:spPr bwMode="auto">
              <a:xfrm>
                <a:off x="5367" y="980"/>
                <a:ext cx="463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Bridge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1" name="Freeform 339"/>
              <p:cNvSpPr>
                <a:spLocks/>
              </p:cNvSpPr>
              <p:nvPr/>
            </p:nvSpPr>
            <p:spPr bwMode="auto">
              <a:xfrm>
                <a:off x="4374" y="1373"/>
                <a:ext cx="2476" cy="0"/>
              </a:xfrm>
              <a:custGeom>
                <a:avLst/>
                <a:gdLst>
                  <a:gd name="T0" fmla="*/ 0 w 2476"/>
                  <a:gd name="T1" fmla="*/ 2380 w 2476"/>
                  <a:gd name="T2" fmla="*/ 2476 w 247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476">
                    <a:moveTo>
                      <a:pt x="0" y="0"/>
                    </a:moveTo>
                    <a:lnTo>
                      <a:pt x="2380" y="0"/>
                    </a:lnTo>
                    <a:lnTo>
                      <a:pt x="2476" y="0"/>
                    </a:lnTo>
                  </a:path>
                </a:pathLst>
              </a:cu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2" name="Freeform 338"/>
              <p:cNvSpPr>
                <a:spLocks/>
              </p:cNvSpPr>
              <p:nvPr/>
            </p:nvSpPr>
            <p:spPr bwMode="auto">
              <a:xfrm>
                <a:off x="4374" y="1346"/>
                <a:ext cx="76" cy="62"/>
              </a:xfrm>
              <a:custGeom>
                <a:avLst/>
                <a:gdLst>
                  <a:gd name="T0" fmla="*/ 76 w 76"/>
                  <a:gd name="T1" fmla="*/ 0 h 62"/>
                  <a:gd name="T2" fmla="*/ 0 w 76"/>
                  <a:gd name="T3" fmla="*/ 27 h 62"/>
                  <a:gd name="T4" fmla="*/ 76 w 76"/>
                  <a:gd name="T5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62">
                    <a:moveTo>
                      <a:pt x="76" y="0"/>
                    </a:moveTo>
                    <a:lnTo>
                      <a:pt x="0" y="27"/>
                    </a:lnTo>
                    <a:lnTo>
                      <a:pt x="76" y="62"/>
                    </a:lnTo>
                  </a:path>
                </a:pathLst>
              </a:cu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3" name="Freeform 337"/>
              <p:cNvSpPr>
                <a:spLocks/>
              </p:cNvSpPr>
              <p:nvPr/>
            </p:nvSpPr>
            <p:spPr bwMode="auto">
              <a:xfrm>
                <a:off x="6774" y="1346"/>
                <a:ext cx="76" cy="62"/>
              </a:xfrm>
              <a:custGeom>
                <a:avLst/>
                <a:gdLst>
                  <a:gd name="T0" fmla="*/ 0 w 76"/>
                  <a:gd name="T1" fmla="*/ 62 h 62"/>
                  <a:gd name="T2" fmla="*/ 76 w 76"/>
                  <a:gd name="T3" fmla="*/ 27 h 62"/>
                  <a:gd name="T4" fmla="*/ 0 w 76"/>
                  <a:gd name="T5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62">
                    <a:moveTo>
                      <a:pt x="0" y="62"/>
                    </a:moveTo>
                    <a:lnTo>
                      <a:pt x="76" y="27"/>
                    </a:lnTo>
                    <a:lnTo>
                      <a:pt x="0" y="0"/>
                    </a:lnTo>
                  </a:path>
                </a:pathLst>
              </a:cu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4" name="Rectangle 336"/>
              <p:cNvSpPr>
                <a:spLocks noChangeArrowheads="1"/>
              </p:cNvSpPr>
              <p:nvPr/>
            </p:nvSpPr>
            <p:spPr bwMode="auto">
              <a:xfrm>
                <a:off x="8540" y="1774"/>
                <a:ext cx="1075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Feeder 30Ohm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5" name="Freeform 335"/>
              <p:cNvSpPr>
                <a:spLocks/>
              </p:cNvSpPr>
              <p:nvPr/>
            </p:nvSpPr>
            <p:spPr bwMode="auto">
              <a:xfrm>
                <a:off x="897" y="877"/>
                <a:ext cx="1787" cy="0"/>
              </a:xfrm>
              <a:custGeom>
                <a:avLst/>
                <a:gdLst>
                  <a:gd name="T0" fmla="*/ 0 w 1787"/>
                  <a:gd name="T1" fmla="*/ 1290 w 1787"/>
                  <a:gd name="T2" fmla="*/ 1787 w 178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787">
                    <a:moveTo>
                      <a:pt x="0" y="0"/>
                    </a:moveTo>
                    <a:lnTo>
                      <a:pt x="1290" y="0"/>
                    </a:lnTo>
                    <a:lnTo>
                      <a:pt x="1787" y="0"/>
                    </a:lnTo>
                  </a:path>
                </a:pathLst>
              </a:cu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6" name="Freeform 334"/>
              <p:cNvSpPr>
                <a:spLocks/>
              </p:cNvSpPr>
              <p:nvPr/>
            </p:nvSpPr>
            <p:spPr bwMode="auto">
              <a:xfrm>
                <a:off x="897" y="849"/>
                <a:ext cx="76" cy="62"/>
              </a:xfrm>
              <a:custGeom>
                <a:avLst/>
                <a:gdLst>
                  <a:gd name="T0" fmla="*/ 76 w 76"/>
                  <a:gd name="T1" fmla="*/ 0 h 62"/>
                  <a:gd name="T2" fmla="*/ 0 w 76"/>
                  <a:gd name="T3" fmla="*/ 28 h 62"/>
                  <a:gd name="T4" fmla="*/ 76 w 76"/>
                  <a:gd name="T5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62">
                    <a:moveTo>
                      <a:pt x="76" y="0"/>
                    </a:moveTo>
                    <a:lnTo>
                      <a:pt x="0" y="28"/>
                    </a:lnTo>
                    <a:lnTo>
                      <a:pt x="76" y="62"/>
                    </a:lnTo>
                  </a:path>
                </a:pathLst>
              </a:cu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7" name="Freeform 333"/>
              <p:cNvSpPr>
                <a:spLocks/>
              </p:cNvSpPr>
              <p:nvPr/>
            </p:nvSpPr>
            <p:spPr bwMode="auto">
              <a:xfrm>
                <a:off x="2608" y="849"/>
                <a:ext cx="76" cy="62"/>
              </a:xfrm>
              <a:custGeom>
                <a:avLst/>
                <a:gdLst>
                  <a:gd name="T0" fmla="*/ 0 w 76"/>
                  <a:gd name="T1" fmla="*/ 62 h 62"/>
                  <a:gd name="T2" fmla="*/ 76 w 76"/>
                  <a:gd name="T3" fmla="*/ 28 h 62"/>
                  <a:gd name="T4" fmla="*/ 0 w 76"/>
                  <a:gd name="T5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62">
                    <a:moveTo>
                      <a:pt x="0" y="62"/>
                    </a:moveTo>
                    <a:lnTo>
                      <a:pt x="76" y="28"/>
                    </a:lnTo>
                    <a:lnTo>
                      <a:pt x="0" y="0"/>
                    </a:lnTo>
                  </a:path>
                </a:pathLst>
              </a:cu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8" name="Rectangle 332"/>
              <p:cNvSpPr>
                <a:spLocks noChangeArrowheads="1"/>
              </p:cNvSpPr>
              <p:nvPr/>
            </p:nvSpPr>
            <p:spPr bwMode="auto">
              <a:xfrm>
                <a:off x="1394" y="580"/>
                <a:ext cx="765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Capacitors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9" name="Rectangle 331"/>
              <p:cNvSpPr>
                <a:spLocks noChangeArrowheads="1"/>
              </p:cNvSpPr>
              <p:nvPr/>
            </p:nvSpPr>
            <p:spPr bwMode="auto">
              <a:xfrm>
                <a:off x="304" y="1277"/>
                <a:ext cx="555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Straps+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0" name="Rectangle 330"/>
              <p:cNvSpPr>
                <a:spLocks noChangeArrowheads="1"/>
              </p:cNvSpPr>
              <p:nvPr/>
            </p:nvSpPr>
            <p:spPr bwMode="auto">
              <a:xfrm>
                <a:off x="304" y="1442"/>
                <a:ext cx="630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"plasma"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1" name="Freeform 329"/>
              <p:cNvSpPr>
                <a:spLocks/>
              </p:cNvSpPr>
              <p:nvPr/>
            </p:nvSpPr>
            <p:spPr bwMode="auto">
              <a:xfrm>
                <a:off x="7050" y="1373"/>
                <a:ext cx="1194" cy="0"/>
              </a:xfrm>
              <a:custGeom>
                <a:avLst/>
                <a:gdLst>
                  <a:gd name="T0" fmla="*/ 0 w 1194"/>
                  <a:gd name="T1" fmla="*/ 697 w 1194"/>
                  <a:gd name="T2" fmla="*/ 1194 w 119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194">
                    <a:moveTo>
                      <a:pt x="0" y="0"/>
                    </a:moveTo>
                    <a:lnTo>
                      <a:pt x="697" y="0"/>
                    </a:lnTo>
                    <a:lnTo>
                      <a:pt x="1194" y="0"/>
                    </a:lnTo>
                  </a:path>
                </a:pathLst>
              </a:cu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2" name="Freeform 328"/>
              <p:cNvSpPr>
                <a:spLocks/>
              </p:cNvSpPr>
              <p:nvPr/>
            </p:nvSpPr>
            <p:spPr bwMode="auto">
              <a:xfrm>
                <a:off x="7050" y="1346"/>
                <a:ext cx="76" cy="62"/>
              </a:xfrm>
              <a:custGeom>
                <a:avLst/>
                <a:gdLst>
                  <a:gd name="T0" fmla="*/ 76 w 76"/>
                  <a:gd name="T1" fmla="*/ 0 h 62"/>
                  <a:gd name="T2" fmla="*/ 0 w 76"/>
                  <a:gd name="T3" fmla="*/ 27 h 62"/>
                  <a:gd name="T4" fmla="*/ 76 w 76"/>
                  <a:gd name="T5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62">
                    <a:moveTo>
                      <a:pt x="76" y="0"/>
                    </a:moveTo>
                    <a:lnTo>
                      <a:pt x="0" y="27"/>
                    </a:lnTo>
                    <a:lnTo>
                      <a:pt x="76" y="62"/>
                    </a:lnTo>
                  </a:path>
                </a:pathLst>
              </a:cu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3" name="Freeform 327"/>
              <p:cNvSpPr>
                <a:spLocks/>
              </p:cNvSpPr>
              <p:nvPr/>
            </p:nvSpPr>
            <p:spPr bwMode="auto">
              <a:xfrm>
                <a:off x="8168" y="1346"/>
                <a:ext cx="76" cy="62"/>
              </a:xfrm>
              <a:custGeom>
                <a:avLst/>
                <a:gdLst>
                  <a:gd name="T0" fmla="*/ 0 w 76"/>
                  <a:gd name="T1" fmla="*/ 62 h 62"/>
                  <a:gd name="T2" fmla="*/ 76 w 76"/>
                  <a:gd name="T3" fmla="*/ 27 h 62"/>
                  <a:gd name="T4" fmla="*/ 0 w 76"/>
                  <a:gd name="T5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62">
                    <a:moveTo>
                      <a:pt x="0" y="62"/>
                    </a:moveTo>
                    <a:lnTo>
                      <a:pt x="76" y="27"/>
                    </a:lnTo>
                    <a:lnTo>
                      <a:pt x="0" y="0"/>
                    </a:lnTo>
                  </a:path>
                </a:pathLst>
              </a:cu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4" name="Rectangle 326"/>
              <p:cNvSpPr>
                <a:spLocks noChangeArrowheads="1"/>
              </p:cNvSpPr>
              <p:nvPr/>
            </p:nvSpPr>
            <p:spPr bwMode="auto">
              <a:xfrm>
                <a:off x="7050" y="980"/>
                <a:ext cx="1705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Impedance Transformer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5" name="Rectangle 325"/>
              <p:cNvSpPr>
                <a:spLocks noChangeArrowheads="1"/>
              </p:cNvSpPr>
              <p:nvPr/>
            </p:nvSpPr>
            <p:spPr bwMode="auto">
              <a:xfrm>
                <a:off x="7947" y="2968"/>
                <a:ext cx="907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Service Stub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6" name="Line 324"/>
              <p:cNvSpPr>
                <a:spLocks noChangeShapeType="1"/>
              </p:cNvSpPr>
              <p:nvPr/>
            </p:nvSpPr>
            <p:spPr bwMode="auto">
              <a:xfrm>
                <a:off x="304" y="1774"/>
                <a:ext cx="0" cy="96"/>
              </a:xfrm>
              <a:prstGeom prst="lin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7" name="Line 323"/>
              <p:cNvSpPr>
                <a:spLocks noChangeShapeType="1"/>
              </p:cNvSpPr>
              <p:nvPr/>
            </p:nvSpPr>
            <p:spPr bwMode="auto">
              <a:xfrm flipH="1">
                <a:off x="235" y="1870"/>
                <a:ext cx="131" cy="0"/>
              </a:xfrm>
              <a:prstGeom prst="lin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8" name="Line 322"/>
              <p:cNvSpPr>
                <a:spLocks noChangeShapeType="1"/>
              </p:cNvSpPr>
              <p:nvPr/>
            </p:nvSpPr>
            <p:spPr bwMode="auto">
              <a:xfrm>
                <a:off x="255" y="1905"/>
                <a:ext cx="90" cy="0"/>
              </a:xfrm>
              <a:prstGeom prst="lin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9" name="Line 321"/>
              <p:cNvSpPr>
                <a:spLocks noChangeShapeType="1"/>
              </p:cNvSpPr>
              <p:nvPr/>
            </p:nvSpPr>
            <p:spPr bwMode="auto">
              <a:xfrm>
                <a:off x="276" y="1933"/>
                <a:ext cx="48" cy="0"/>
              </a:xfrm>
              <a:prstGeom prst="lin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0" name="Oval 320"/>
              <p:cNvSpPr>
                <a:spLocks noChangeArrowheads="1"/>
              </p:cNvSpPr>
              <p:nvPr/>
            </p:nvSpPr>
            <p:spPr bwMode="auto">
              <a:xfrm>
                <a:off x="297" y="1767"/>
                <a:ext cx="13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1" name="Rectangle 319"/>
              <p:cNvSpPr>
                <a:spLocks noChangeArrowheads="1"/>
              </p:cNvSpPr>
              <p:nvPr/>
            </p:nvSpPr>
            <p:spPr bwMode="auto">
              <a:xfrm>
                <a:off x="352" y="1815"/>
                <a:ext cx="33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0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2" name="Line 318"/>
              <p:cNvSpPr>
                <a:spLocks noChangeShapeType="1"/>
              </p:cNvSpPr>
              <p:nvPr/>
            </p:nvSpPr>
            <p:spPr bwMode="auto">
              <a:xfrm>
                <a:off x="304" y="2471"/>
                <a:ext cx="0" cy="97"/>
              </a:xfrm>
              <a:prstGeom prst="lin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3" name="Line 317"/>
              <p:cNvSpPr>
                <a:spLocks noChangeShapeType="1"/>
              </p:cNvSpPr>
              <p:nvPr/>
            </p:nvSpPr>
            <p:spPr bwMode="auto">
              <a:xfrm flipH="1">
                <a:off x="235" y="2568"/>
                <a:ext cx="131" cy="0"/>
              </a:xfrm>
              <a:prstGeom prst="lin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4" name="Line 316"/>
              <p:cNvSpPr>
                <a:spLocks noChangeShapeType="1"/>
              </p:cNvSpPr>
              <p:nvPr/>
            </p:nvSpPr>
            <p:spPr bwMode="auto">
              <a:xfrm>
                <a:off x="255" y="2595"/>
                <a:ext cx="90" cy="0"/>
              </a:xfrm>
              <a:prstGeom prst="lin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5" name="Line 315"/>
              <p:cNvSpPr>
                <a:spLocks noChangeShapeType="1"/>
              </p:cNvSpPr>
              <p:nvPr/>
            </p:nvSpPr>
            <p:spPr bwMode="auto">
              <a:xfrm>
                <a:off x="276" y="2630"/>
                <a:ext cx="48" cy="0"/>
              </a:xfrm>
              <a:prstGeom prst="lin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6" name="Oval 314"/>
              <p:cNvSpPr>
                <a:spLocks noChangeArrowheads="1"/>
              </p:cNvSpPr>
              <p:nvPr/>
            </p:nvSpPr>
            <p:spPr bwMode="auto">
              <a:xfrm>
                <a:off x="297" y="2464"/>
                <a:ext cx="13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7" name="Rectangle 313"/>
              <p:cNvSpPr>
                <a:spLocks noChangeArrowheads="1"/>
              </p:cNvSpPr>
              <p:nvPr/>
            </p:nvSpPr>
            <p:spPr bwMode="auto">
              <a:xfrm>
                <a:off x="352" y="2513"/>
                <a:ext cx="33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0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8" name="Line 312"/>
              <p:cNvSpPr>
                <a:spLocks noChangeShapeType="1"/>
              </p:cNvSpPr>
              <p:nvPr/>
            </p:nvSpPr>
            <p:spPr bwMode="auto">
              <a:xfrm>
                <a:off x="8941" y="3265"/>
                <a:ext cx="0" cy="96"/>
              </a:xfrm>
              <a:prstGeom prst="lin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9" name="Line 311"/>
              <p:cNvSpPr>
                <a:spLocks noChangeShapeType="1"/>
              </p:cNvSpPr>
              <p:nvPr/>
            </p:nvSpPr>
            <p:spPr bwMode="auto">
              <a:xfrm flipH="1">
                <a:off x="8872" y="3361"/>
                <a:ext cx="131" cy="0"/>
              </a:xfrm>
              <a:prstGeom prst="lin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0" name="Line 310"/>
              <p:cNvSpPr>
                <a:spLocks noChangeShapeType="1"/>
              </p:cNvSpPr>
              <p:nvPr/>
            </p:nvSpPr>
            <p:spPr bwMode="auto">
              <a:xfrm>
                <a:off x="8892" y="3396"/>
                <a:ext cx="90" cy="0"/>
              </a:xfrm>
              <a:prstGeom prst="lin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1" name="Line 309"/>
              <p:cNvSpPr>
                <a:spLocks noChangeShapeType="1"/>
              </p:cNvSpPr>
              <p:nvPr/>
            </p:nvSpPr>
            <p:spPr bwMode="auto">
              <a:xfrm>
                <a:off x="8913" y="3423"/>
                <a:ext cx="48" cy="0"/>
              </a:xfrm>
              <a:prstGeom prst="lin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2" name="Oval 308"/>
              <p:cNvSpPr>
                <a:spLocks noChangeArrowheads="1"/>
              </p:cNvSpPr>
              <p:nvPr/>
            </p:nvSpPr>
            <p:spPr bwMode="auto">
              <a:xfrm>
                <a:off x="8934" y="3258"/>
                <a:ext cx="13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3" name="Rectangle 307"/>
              <p:cNvSpPr>
                <a:spLocks noChangeArrowheads="1"/>
              </p:cNvSpPr>
              <p:nvPr/>
            </p:nvSpPr>
            <p:spPr bwMode="auto">
              <a:xfrm>
                <a:off x="8989" y="3306"/>
                <a:ext cx="33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0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4" name="Oval 306"/>
              <p:cNvSpPr>
                <a:spLocks noChangeArrowheads="1"/>
              </p:cNvSpPr>
              <p:nvPr/>
            </p:nvSpPr>
            <p:spPr bwMode="auto">
              <a:xfrm>
                <a:off x="9334" y="2588"/>
                <a:ext cx="200" cy="200"/>
              </a:xfrm>
              <a:prstGeom prst="ellips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5" name="Line 305"/>
              <p:cNvSpPr>
                <a:spLocks noChangeShapeType="1"/>
              </p:cNvSpPr>
              <p:nvPr/>
            </p:nvSpPr>
            <p:spPr bwMode="auto">
              <a:xfrm>
                <a:off x="9368" y="2968"/>
                <a:ext cx="131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6" name="Line 304"/>
              <p:cNvSpPr>
                <a:spLocks noChangeShapeType="1"/>
              </p:cNvSpPr>
              <p:nvPr/>
            </p:nvSpPr>
            <p:spPr bwMode="auto">
              <a:xfrm flipH="1">
                <a:off x="9389" y="2995"/>
                <a:ext cx="90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7" name="Line 303"/>
              <p:cNvSpPr>
                <a:spLocks noChangeShapeType="1"/>
              </p:cNvSpPr>
              <p:nvPr/>
            </p:nvSpPr>
            <p:spPr bwMode="auto">
              <a:xfrm flipH="1">
                <a:off x="9410" y="3023"/>
                <a:ext cx="48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8" name="Arc 302"/>
              <p:cNvSpPr>
                <a:spLocks/>
              </p:cNvSpPr>
              <p:nvPr/>
            </p:nvSpPr>
            <p:spPr bwMode="auto">
              <a:xfrm>
                <a:off x="9431" y="2671"/>
                <a:ext cx="60" cy="31"/>
              </a:xfrm>
              <a:custGeom>
                <a:avLst/>
                <a:gdLst>
                  <a:gd name="G0" fmla="+- 20728 0 0"/>
                  <a:gd name="G1" fmla="+- 21600 0 0"/>
                  <a:gd name="G2" fmla="+- 21600 0 0"/>
                  <a:gd name="T0" fmla="*/ 0 w 41484"/>
                  <a:gd name="T1" fmla="*/ 15525 h 21600"/>
                  <a:gd name="T2" fmla="*/ 41484 w 41484"/>
                  <a:gd name="T3" fmla="*/ 15620 h 21600"/>
                  <a:gd name="T4" fmla="*/ 20728 w 41484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484" h="21600" fill="none" extrusionOk="0">
                    <a:moveTo>
                      <a:pt x="-1" y="15524"/>
                    </a:moveTo>
                    <a:cubicBezTo>
                      <a:pt x="2696" y="6322"/>
                      <a:pt x="11138" y="0"/>
                      <a:pt x="20728" y="0"/>
                    </a:cubicBezTo>
                    <a:cubicBezTo>
                      <a:pt x="30354" y="0"/>
                      <a:pt x="38818" y="6370"/>
                      <a:pt x="41483" y="15620"/>
                    </a:cubicBezTo>
                  </a:path>
                  <a:path w="41484" h="21600" stroke="0" extrusionOk="0">
                    <a:moveTo>
                      <a:pt x="-1" y="15524"/>
                    </a:moveTo>
                    <a:cubicBezTo>
                      <a:pt x="2696" y="6322"/>
                      <a:pt x="11138" y="0"/>
                      <a:pt x="20728" y="0"/>
                    </a:cubicBezTo>
                    <a:cubicBezTo>
                      <a:pt x="30354" y="0"/>
                      <a:pt x="38818" y="6370"/>
                      <a:pt x="41483" y="15620"/>
                    </a:cubicBezTo>
                    <a:lnTo>
                      <a:pt x="20728" y="21600"/>
                    </a:lnTo>
                    <a:close/>
                  </a:path>
                </a:pathLst>
              </a:cu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9" name="Arc 301"/>
              <p:cNvSpPr>
                <a:spLocks/>
              </p:cNvSpPr>
              <p:nvPr/>
            </p:nvSpPr>
            <p:spPr bwMode="auto">
              <a:xfrm>
                <a:off x="9376" y="2681"/>
                <a:ext cx="59" cy="31"/>
              </a:xfrm>
              <a:custGeom>
                <a:avLst/>
                <a:gdLst>
                  <a:gd name="G0" fmla="+- 20629 0 0"/>
                  <a:gd name="G1" fmla="+- 0 0 0"/>
                  <a:gd name="G2" fmla="+- 21600 0 0"/>
                  <a:gd name="T0" fmla="*/ 41289 w 41289"/>
                  <a:gd name="T1" fmla="*/ 6303 h 21600"/>
                  <a:gd name="T2" fmla="*/ 0 w 41289"/>
                  <a:gd name="T3" fmla="*/ 6402 h 21600"/>
                  <a:gd name="T4" fmla="*/ 20629 w 41289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289" h="21600" fill="none" extrusionOk="0">
                    <a:moveTo>
                      <a:pt x="41288" y="6302"/>
                    </a:moveTo>
                    <a:cubicBezTo>
                      <a:pt x="38516" y="15391"/>
                      <a:pt x="30130" y="21600"/>
                      <a:pt x="20629" y="21600"/>
                    </a:cubicBezTo>
                    <a:cubicBezTo>
                      <a:pt x="11165" y="21600"/>
                      <a:pt x="2804" y="15440"/>
                      <a:pt x="-1" y="6402"/>
                    </a:cubicBezTo>
                  </a:path>
                  <a:path w="41289" h="21600" stroke="0" extrusionOk="0">
                    <a:moveTo>
                      <a:pt x="41288" y="6302"/>
                    </a:moveTo>
                    <a:cubicBezTo>
                      <a:pt x="38516" y="15391"/>
                      <a:pt x="30130" y="21600"/>
                      <a:pt x="20629" y="21600"/>
                    </a:cubicBezTo>
                    <a:cubicBezTo>
                      <a:pt x="11165" y="21600"/>
                      <a:pt x="2804" y="15440"/>
                      <a:pt x="-1" y="6402"/>
                    </a:cubicBezTo>
                    <a:lnTo>
                      <a:pt x="20629" y="0"/>
                    </a:lnTo>
                    <a:close/>
                  </a:path>
                </a:pathLst>
              </a:cu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0" name="Rectangle 300"/>
              <p:cNvSpPr>
                <a:spLocks noChangeArrowheads="1"/>
              </p:cNvSpPr>
              <p:nvPr/>
            </p:nvSpPr>
            <p:spPr bwMode="auto">
              <a:xfrm>
                <a:off x="9286" y="2167"/>
                <a:ext cx="296" cy="697"/>
              </a:xfrm>
              <a:prstGeom prst="rect">
                <a:avLst/>
              </a:prstGeom>
              <a:noFill/>
              <a:ln w="4445">
                <a:solidFill>
                  <a:srgbClr val="00BFB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1" name="Line 299"/>
              <p:cNvSpPr>
                <a:spLocks noChangeShapeType="1"/>
              </p:cNvSpPr>
              <p:nvPr/>
            </p:nvSpPr>
            <p:spPr bwMode="auto">
              <a:xfrm>
                <a:off x="9437" y="2788"/>
                <a:ext cx="0" cy="18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2" name="Freeform 298"/>
              <p:cNvSpPr>
                <a:spLocks/>
              </p:cNvSpPr>
              <p:nvPr/>
            </p:nvSpPr>
            <p:spPr bwMode="auto">
              <a:xfrm>
                <a:off x="9396" y="2071"/>
                <a:ext cx="76" cy="517"/>
              </a:xfrm>
              <a:custGeom>
                <a:avLst/>
                <a:gdLst>
                  <a:gd name="T0" fmla="*/ 41 w 76"/>
                  <a:gd name="T1" fmla="*/ 0 h 517"/>
                  <a:gd name="T2" fmla="*/ 41 w 76"/>
                  <a:gd name="T3" fmla="*/ 179 h 517"/>
                  <a:gd name="T4" fmla="*/ 0 w 76"/>
                  <a:gd name="T5" fmla="*/ 200 h 517"/>
                  <a:gd name="T6" fmla="*/ 76 w 76"/>
                  <a:gd name="T7" fmla="*/ 241 h 517"/>
                  <a:gd name="T8" fmla="*/ 0 w 76"/>
                  <a:gd name="T9" fmla="*/ 276 h 517"/>
                  <a:gd name="T10" fmla="*/ 76 w 76"/>
                  <a:gd name="T11" fmla="*/ 317 h 517"/>
                  <a:gd name="T12" fmla="*/ 0 w 76"/>
                  <a:gd name="T13" fmla="*/ 358 h 517"/>
                  <a:gd name="T14" fmla="*/ 76 w 76"/>
                  <a:gd name="T15" fmla="*/ 400 h 517"/>
                  <a:gd name="T16" fmla="*/ 41 w 76"/>
                  <a:gd name="T17" fmla="*/ 421 h 517"/>
                  <a:gd name="T18" fmla="*/ 41 w 76"/>
                  <a:gd name="T19" fmla="*/ 517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" h="517">
                    <a:moveTo>
                      <a:pt x="41" y="0"/>
                    </a:moveTo>
                    <a:lnTo>
                      <a:pt x="41" y="179"/>
                    </a:lnTo>
                    <a:lnTo>
                      <a:pt x="0" y="200"/>
                    </a:lnTo>
                    <a:lnTo>
                      <a:pt x="76" y="241"/>
                    </a:lnTo>
                    <a:lnTo>
                      <a:pt x="0" y="276"/>
                    </a:lnTo>
                    <a:lnTo>
                      <a:pt x="76" y="317"/>
                    </a:lnTo>
                    <a:lnTo>
                      <a:pt x="0" y="358"/>
                    </a:lnTo>
                    <a:lnTo>
                      <a:pt x="76" y="400"/>
                    </a:lnTo>
                    <a:lnTo>
                      <a:pt x="41" y="421"/>
                    </a:lnTo>
                    <a:lnTo>
                      <a:pt x="41" y="517"/>
                    </a:lnTo>
                  </a:path>
                </a:pathLst>
              </a:cu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3" name="Oval 297"/>
              <p:cNvSpPr>
                <a:spLocks noChangeArrowheads="1"/>
              </p:cNvSpPr>
              <p:nvPr/>
            </p:nvSpPr>
            <p:spPr bwMode="auto">
              <a:xfrm>
                <a:off x="9430" y="2064"/>
                <a:ext cx="14" cy="13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4" name="Rectangle 296"/>
              <p:cNvSpPr>
                <a:spLocks noChangeArrowheads="1"/>
              </p:cNvSpPr>
              <p:nvPr/>
            </p:nvSpPr>
            <p:spPr bwMode="auto">
              <a:xfrm>
                <a:off x="9506" y="2519"/>
                <a:ext cx="238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IZ=0ohm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5" name="Rectangle 295"/>
              <p:cNvSpPr>
                <a:spLocks noChangeArrowheads="1"/>
              </p:cNvSpPr>
              <p:nvPr/>
            </p:nvSpPr>
            <p:spPr bwMode="auto">
              <a:xfrm>
                <a:off x="9506" y="2333"/>
                <a:ext cx="244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PNUM=1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6" name="Rectangle 294"/>
              <p:cNvSpPr>
                <a:spLocks noChangeArrowheads="1"/>
              </p:cNvSpPr>
              <p:nvPr/>
            </p:nvSpPr>
            <p:spPr bwMode="auto">
              <a:xfrm>
                <a:off x="9431" y="2423"/>
                <a:ext cx="297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RZ=30ohm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7" name="Oval 293"/>
              <p:cNvSpPr>
                <a:spLocks noChangeArrowheads="1"/>
              </p:cNvSpPr>
              <p:nvPr/>
            </p:nvSpPr>
            <p:spPr bwMode="auto">
              <a:xfrm>
                <a:off x="4422" y="1725"/>
                <a:ext cx="97" cy="97"/>
              </a:xfrm>
              <a:prstGeom prst="ellips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8" name="Line 292"/>
              <p:cNvSpPr>
                <a:spLocks noChangeShapeType="1"/>
              </p:cNvSpPr>
              <p:nvPr/>
            </p:nvSpPr>
            <p:spPr bwMode="auto">
              <a:xfrm>
                <a:off x="4374" y="1774"/>
                <a:ext cx="96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9" name="Line 291"/>
              <p:cNvSpPr>
                <a:spLocks noChangeShapeType="1"/>
              </p:cNvSpPr>
              <p:nvPr/>
            </p:nvSpPr>
            <p:spPr bwMode="auto">
              <a:xfrm>
                <a:off x="4470" y="1725"/>
                <a:ext cx="180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0" name="Line 290"/>
              <p:cNvSpPr>
                <a:spLocks noChangeShapeType="1"/>
              </p:cNvSpPr>
              <p:nvPr/>
            </p:nvSpPr>
            <p:spPr bwMode="auto">
              <a:xfrm>
                <a:off x="4470" y="1822"/>
                <a:ext cx="180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1" name="Arc 289"/>
              <p:cNvSpPr>
                <a:spLocks/>
              </p:cNvSpPr>
              <p:nvPr/>
            </p:nvSpPr>
            <p:spPr bwMode="auto">
              <a:xfrm>
                <a:off x="4650" y="1725"/>
                <a:ext cx="49" cy="9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43200"/>
                  <a:gd name="T2" fmla="*/ 0 w 21600"/>
                  <a:gd name="T3" fmla="*/ 43200 h 43200"/>
                  <a:gd name="T4" fmla="*/ 0 w 21600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32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529"/>
                      <a:pt x="11929" y="43200"/>
                      <a:pt x="0" y="43200"/>
                    </a:cubicBezTo>
                  </a:path>
                  <a:path w="21600" h="432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529"/>
                      <a:pt x="11929" y="43200"/>
                      <a:pt x="0" y="432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2" name="Line 288"/>
              <p:cNvSpPr>
                <a:spLocks noChangeShapeType="1"/>
              </p:cNvSpPr>
              <p:nvPr/>
            </p:nvSpPr>
            <p:spPr bwMode="auto">
              <a:xfrm>
                <a:off x="4698" y="1774"/>
                <a:ext cx="6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3" name="Oval 287"/>
              <p:cNvSpPr>
                <a:spLocks noChangeArrowheads="1"/>
              </p:cNvSpPr>
              <p:nvPr/>
            </p:nvSpPr>
            <p:spPr bwMode="auto">
              <a:xfrm>
                <a:off x="4367" y="1767"/>
                <a:ext cx="14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4" name="Oval 286"/>
              <p:cNvSpPr>
                <a:spLocks noChangeArrowheads="1"/>
              </p:cNvSpPr>
              <p:nvPr/>
            </p:nvSpPr>
            <p:spPr bwMode="auto">
              <a:xfrm>
                <a:off x="4760" y="1767"/>
                <a:ext cx="14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5" name="Rectangle 285"/>
              <p:cNvSpPr>
                <a:spLocks noChangeArrowheads="1"/>
              </p:cNvSpPr>
              <p:nvPr/>
            </p:nvSpPr>
            <p:spPr bwMode="auto">
              <a:xfrm>
                <a:off x="4470" y="1864"/>
                <a:ext cx="294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DI=190mm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6" name="Rectangle 284"/>
              <p:cNvSpPr>
                <a:spLocks noChangeArrowheads="1"/>
              </p:cNvSpPr>
              <p:nvPr/>
            </p:nvSpPr>
            <p:spPr bwMode="auto">
              <a:xfrm>
                <a:off x="4470" y="1947"/>
                <a:ext cx="324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DO=214mm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7" name="Rectangle 283"/>
              <p:cNvSpPr>
                <a:spLocks noChangeArrowheads="1"/>
              </p:cNvSpPr>
              <p:nvPr/>
            </p:nvSpPr>
            <p:spPr bwMode="auto">
              <a:xfrm>
                <a:off x="4463" y="2105"/>
                <a:ext cx="24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P=20mm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8" name="Rectangle 282"/>
              <p:cNvSpPr>
                <a:spLocks noChangeArrowheads="1"/>
              </p:cNvSpPr>
              <p:nvPr/>
            </p:nvSpPr>
            <p:spPr bwMode="auto">
              <a:xfrm>
                <a:off x="4470" y="2022"/>
                <a:ext cx="15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ER=1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9" name="Oval 281"/>
              <p:cNvSpPr>
                <a:spLocks noChangeArrowheads="1"/>
              </p:cNvSpPr>
              <p:nvPr/>
            </p:nvSpPr>
            <p:spPr bwMode="auto">
              <a:xfrm>
                <a:off x="4422" y="2423"/>
                <a:ext cx="97" cy="96"/>
              </a:xfrm>
              <a:prstGeom prst="ellips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0" name="Line 280"/>
              <p:cNvSpPr>
                <a:spLocks noChangeShapeType="1"/>
              </p:cNvSpPr>
              <p:nvPr/>
            </p:nvSpPr>
            <p:spPr bwMode="auto">
              <a:xfrm>
                <a:off x="4374" y="2471"/>
                <a:ext cx="96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1" name="Line 279"/>
              <p:cNvSpPr>
                <a:spLocks noChangeShapeType="1"/>
              </p:cNvSpPr>
              <p:nvPr/>
            </p:nvSpPr>
            <p:spPr bwMode="auto">
              <a:xfrm>
                <a:off x="4470" y="2423"/>
                <a:ext cx="180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2" name="Line 278"/>
              <p:cNvSpPr>
                <a:spLocks noChangeShapeType="1"/>
              </p:cNvSpPr>
              <p:nvPr/>
            </p:nvSpPr>
            <p:spPr bwMode="auto">
              <a:xfrm>
                <a:off x="4470" y="2519"/>
                <a:ext cx="180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3" name="Arc 277"/>
              <p:cNvSpPr>
                <a:spLocks/>
              </p:cNvSpPr>
              <p:nvPr/>
            </p:nvSpPr>
            <p:spPr bwMode="auto">
              <a:xfrm>
                <a:off x="4650" y="2423"/>
                <a:ext cx="49" cy="96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43200"/>
                  <a:gd name="T2" fmla="*/ 0 w 21600"/>
                  <a:gd name="T3" fmla="*/ 43200 h 43200"/>
                  <a:gd name="T4" fmla="*/ 0 w 21600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32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529"/>
                      <a:pt x="11929" y="43200"/>
                      <a:pt x="0" y="43200"/>
                    </a:cubicBezTo>
                  </a:path>
                  <a:path w="21600" h="432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529"/>
                      <a:pt x="11929" y="43200"/>
                      <a:pt x="0" y="432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4" name="Line 276"/>
              <p:cNvSpPr>
                <a:spLocks noChangeShapeType="1"/>
              </p:cNvSpPr>
              <p:nvPr/>
            </p:nvSpPr>
            <p:spPr bwMode="auto">
              <a:xfrm>
                <a:off x="4698" y="2471"/>
                <a:ext cx="6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5" name="Oval 275"/>
              <p:cNvSpPr>
                <a:spLocks noChangeArrowheads="1"/>
              </p:cNvSpPr>
              <p:nvPr/>
            </p:nvSpPr>
            <p:spPr bwMode="auto">
              <a:xfrm>
                <a:off x="4367" y="2464"/>
                <a:ext cx="14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6" name="Oval 274"/>
              <p:cNvSpPr>
                <a:spLocks noChangeArrowheads="1"/>
              </p:cNvSpPr>
              <p:nvPr/>
            </p:nvSpPr>
            <p:spPr bwMode="auto">
              <a:xfrm>
                <a:off x="4760" y="2464"/>
                <a:ext cx="14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7" name="Rectangle 273"/>
              <p:cNvSpPr>
                <a:spLocks noChangeArrowheads="1"/>
              </p:cNvSpPr>
              <p:nvPr/>
            </p:nvSpPr>
            <p:spPr bwMode="auto">
              <a:xfrm>
                <a:off x="4470" y="2561"/>
                <a:ext cx="294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DI=190mm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8" name="Rectangle 272"/>
              <p:cNvSpPr>
                <a:spLocks noChangeArrowheads="1"/>
              </p:cNvSpPr>
              <p:nvPr/>
            </p:nvSpPr>
            <p:spPr bwMode="auto">
              <a:xfrm>
                <a:off x="4470" y="2644"/>
                <a:ext cx="324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DO=214mm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9" name="Rectangle 271"/>
              <p:cNvSpPr>
                <a:spLocks noChangeArrowheads="1"/>
              </p:cNvSpPr>
              <p:nvPr/>
            </p:nvSpPr>
            <p:spPr bwMode="auto">
              <a:xfrm>
                <a:off x="4463" y="2802"/>
                <a:ext cx="24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P=20mm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0" name="Rectangle 270"/>
              <p:cNvSpPr>
                <a:spLocks noChangeArrowheads="1"/>
              </p:cNvSpPr>
              <p:nvPr/>
            </p:nvSpPr>
            <p:spPr bwMode="auto">
              <a:xfrm>
                <a:off x="4470" y="2720"/>
                <a:ext cx="15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ER=1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1" name="Oval 269"/>
              <p:cNvSpPr>
                <a:spLocks noChangeArrowheads="1"/>
              </p:cNvSpPr>
              <p:nvPr/>
            </p:nvSpPr>
            <p:spPr bwMode="auto">
              <a:xfrm>
                <a:off x="5809" y="2022"/>
                <a:ext cx="103" cy="97"/>
              </a:xfrm>
              <a:prstGeom prst="ellips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2" name="Line 268"/>
              <p:cNvSpPr>
                <a:spLocks noChangeShapeType="1"/>
              </p:cNvSpPr>
              <p:nvPr/>
            </p:nvSpPr>
            <p:spPr bwMode="auto">
              <a:xfrm>
                <a:off x="5760" y="2071"/>
                <a:ext cx="104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3" name="Line 267"/>
              <p:cNvSpPr>
                <a:spLocks noChangeShapeType="1"/>
              </p:cNvSpPr>
              <p:nvPr/>
            </p:nvSpPr>
            <p:spPr bwMode="auto">
              <a:xfrm>
                <a:off x="5864" y="2022"/>
                <a:ext cx="172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4" name="Line 266"/>
              <p:cNvSpPr>
                <a:spLocks noChangeShapeType="1"/>
              </p:cNvSpPr>
              <p:nvPr/>
            </p:nvSpPr>
            <p:spPr bwMode="auto">
              <a:xfrm>
                <a:off x="5864" y="2119"/>
                <a:ext cx="172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5" name="Arc 265"/>
              <p:cNvSpPr>
                <a:spLocks/>
              </p:cNvSpPr>
              <p:nvPr/>
            </p:nvSpPr>
            <p:spPr bwMode="auto">
              <a:xfrm>
                <a:off x="6038" y="2022"/>
                <a:ext cx="53" cy="97"/>
              </a:xfrm>
              <a:custGeom>
                <a:avLst/>
                <a:gdLst>
                  <a:gd name="G0" fmla="+- 789 0 0"/>
                  <a:gd name="G1" fmla="+- 21600 0 0"/>
                  <a:gd name="G2" fmla="+- 21600 0 0"/>
                  <a:gd name="T0" fmla="*/ 7 w 22389"/>
                  <a:gd name="T1" fmla="*/ 14 h 43200"/>
                  <a:gd name="T2" fmla="*/ 0 w 22389"/>
                  <a:gd name="T3" fmla="*/ 43186 h 43200"/>
                  <a:gd name="T4" fmla="*/ 789 w 22389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389" h="43200" fill="none" extrusionOk="0">
                    <a:moveTo>
                      <a:pt x="7" y="14"/>
                    </a:moveTo>
                    <a:cubicBezTo>
                      <a:pt x="267" y="4"/>
                      <a:pt x="528" y="0"/>
                      <a:pt x="789" y="0"/>
                    </a:cubicBezTo>
                    <a:cubicBezTo>
                      <a:pt x="12718" y="0"/>
                      <a:pt x="22389" y="9670"/>
                      <a:pt x="22389" y="21600"/>
                    </a:cubicBezTo>
                    <a:cubicBezTo>
                      <a:pt x="22389" y="33529"/>
                      <a:pt x="12718" y="43200"/>
                      <a:pt x="789" y="43200"/>
                    </a:cubicBezTo>
                    <a:cubicBezTo>
                      <a:pt x="525" y="43200"/>
                      <a:pt x="262" y="43195"/>
                      <a:pt x="0" y="43185"/>
                    </a:cubicBezTo>
                  </a:path>
                  <a:path w="22389" h="43200" stroke="0" extrusionOk="0">
                    <a:moveTo>
                      <a:pt x="7" y="14"/>
                    </a:moveTo>
                    <a:cubicBezTo>
                      <a:pt x="267" y="4"/>
                      <a:pt x="528" y="0"/>
                      <a:pt x="789" y="0"/>
                    </a:cubicBezTo>
                    <a:cubicBezTo>
                      <a:pt x="12718" y="0"/>
                      <a:pt x="22389" y="9670"/>
                      <a:pt x="22389" y="21600"/>
                    </a:cubicBezTo>
                    <a:cubicBezTo>
                      <a:pt x="22389" y="33529"/>
                      <a:pt x="12718" y="43200"/>
                      <a:pt x="789" y="43200"/>
                    </a:cubicBezTo>
                    <a:cubicBezTo>
                      <a:pt x="525" y="43200"/>
                      <a:pt x="262" y="43195"/>
                      <a:pt x="0" y="43185"/>
                    </a:cubicBezTo>
                    <a:lnTo>
                      <a:pt x="789" y="21600"/>
                    </a:lnTo>
                    <a:close/>
                  </a:path>
                </a:pathLst>
              </a:cu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6" name="Line 264"/>
              <p:cNvSpPr>
                <a:spLocks noChangeShapeType="1"/>
              </p:cNvSpPr>
              <p:nvPr/>
            </p:nvSpPr>
            <p:spPr bwMode="auto">
              <a:xfrm>
                <a:off x="6091" y="2071"/>
                <a:ext cx="6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7" name="Oval 263"/>
              <p:cNvSpPr>
                <a:spLocks noChangeArrowheads="1"/>
              </p:cNvSpPr>
              <p:nvPr/>
            </p:nvSpPr>
            <p:spPr bwMode="auto">
              <a:xfrm>
                <a:off x="5753" y="2064"/>
                <a:ext cx="14" cy="13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8" name="Oval 262"/>
              <p:cNvSpPr>
                <a:spLocks noChangeArrowheads="1"/>
              </p:cNvSpPr>
              <p:nvPr/>
            </p:nvSpPr>
            <p:spPr bwMode="auto">
              <a:xfrm>
                <a:off x="6154" y="2064"/>
                <a:ext cx="13" cy="13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9" name="Rectangle 261"/>
              <p:cNvSpPr>
                <a:spLocks noChangeArrowheads="1"/>
              </p:cNvSpPr>
              <p:nvPr/>
            </p:nvSpPr>
            <p:spPr bwMode="auto">
              <a:xfrm>
                <a:off x="5857" y="2167"/>
                <a:ext cx="350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DI=2*235mm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0" name="Rectangle 260"/>
              <p:cNvSpPr>
                <a:spLocks noChangeArrowheads="1"/>
              </p:cNvSpPr>
              <p:nvPr/>
            </p:nvSpPr>
            <p:spPr bwMode="auto">
              <a:xfrm>
                <a:off x="5857" y="2250"/>
                <a:ext cx="380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DO=2*246mm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1" name="Rectangle 259"/>
              <p:cNvSpPr>
                <a:spLocks noChangeArrowheads="1"/>
              </p:cNvSpPr>
              <p:nvPr/>
            </p:nvSpPr>
            <p:spPr bwMode="auto">
              <a:xfrm>
                <a:off x="5857" y="2402"/>
                <a:ext cx="14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P=L3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2" name="Rectangle 258"/>
              <p:cNvSpPr>
                <a:spLocks noChangeArrowheads="1"/>
              </p:cNvSpPr>
              <p:nvPr/>
            </p:nvSpPr>
            <p:spPr bwMode="auto">
              <a:xfrm>
                <a:off x="5857" y="2319"/>
                <a:ext cx="15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ER=1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3" name="Oval 257"/>
              <p:cNvSpPr>
                <a:spLocks noChangeArrowheads="1"/>
              </p:cNvSpPr>
              <p:nvPr/>
            </p:nvSpPr>
            <p:spPr bwMode="auto">
              <a:xfrm>
                <a:off x="6409" y="2022"/>
                <a:ext cx="96" cy="97"/>
              </a:xfrm>
              <a:prstGeom prst="ellips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4" name="Line 256"/>
              <p:cNvSpPr>
                <a:spLocks noChangeShapeType="1"/>
              </p:cNvSpPr>
              <p:nvPr/>
            </p:nvSpPr>
            <p:spPr bwMode="auto">
              <a:xfrm>
                <a:off x="6361" y="2071"/>
                <a:ext cx="96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5" name="Line 255"/>
              <p:cNvSpPr>
                <a:spLocks noChangeShapeType="1"/>
              </p:cNvSpPr>
              <p:nvPr/>
            </p:nvSpPr>
            <p:spPr bwMode="auto">
              <a:xfrm>
                <a:off x="6457" y="2022"/>
                <a:ext cx="17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6" name="Line 254"/>
              <p:cNvSpPr>
                <a:spLocks noChangeShapeType="1"/>
              </p:cNvSpPr>
              <p:nvPr/>
            </p:nvSpPr>
            <p:spPr bwMode="auto">
              <a:xfrm>
                <a:off x="6457" y="2119"/>
                <a:ext cx="17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7" name="Arc 253"/>
              <p:cNvSpPr>
                <a:spLocks/>
              </p:cNvSpPr>
              <p:nvPr/>
            </p:nvSpPr>
            <p:spPr bwMode="auto">
              <a:xfrm>
                <a:off x="6636" y="2022"/>
                <a:ext cx="49" cy="97"/>
              </a:xfrm>
              <a:custGeom>
                <a:avLst/>
                <a:gdLst>
                  <a:gd name="G0" fmla="+- 225 0 0"/>
                  <a:gd name="G1" fmla="+- 21600 0 0"/>
                  <a:gd name="G2" fmla="+- 21600 0 0"/>
                  <a:gd name="T0" fmla="*/ 2 w 21825"/>
                  <a:gd name="T1" fmla="*/ 1 h 43200"/>
                  <a:gd name="T2" fmla="*/ 0 w 21825"/>
                  <a:gd name="T3" fmla="*/ 43199 h 43200"/>
                  <a:gd name="T4" fmla="*/ 225 w 2182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825" h="43200" fill="none" extrusionOk="0">
                    <a:moveTo>
                      <a:pt x="2" y="1"/>
                    </a:moveTo>
                    <a:cubicBezTo>
                      <a:pt x="76" y="0"/>
                      <a:pt x="150" y="0"/>
                      <a:pt x="225" y="0"/>
                    </a:cubicBezTo>
                    <a:cubicBezTo>
                      <a:pt x="12154" y="0"/>
                      <a:pt x="21825" y="9670"/>
                      <a:pt x="21825" y="21600"/>
                    </a:cubicBezTo>
                    <a:cubicBezTo>
                      <a:pt x="21825" y="33529"/>
                      <a:pt x="12154" y="43200"/>
                      <a:pt x="225" y="43200"/>
                    </a:cubicBezTo>
                    <a:cubicBezTo>
                      <a:pt x="149" y="43200"/>
                      <a:pt x="74" y="43199"/>
                      <a:pt x="0" y="43198"/>
                    </a:cubicBezTo>
                  </a:path>
                  <a:path w="21825" h="43200" stroke="0" extrusionOk="0">
                    <a:moveTo>
                      <a:pt x="2" y="1"/>
                    </a:moveTo>
                    <a:cubicBezTo>
                      <a:pt x="76" y="0"/>
                      <a:pt x="150" y="0"/>
                      <a:pt x="225" y="0"/>
                    </a:cubicBezTo>
                    <a:cubicBezTo>
                      <a:pt x="12154" y="0"/>
                      <a:pt x="21825" y="9670"/>
                      <a:pt x="21825" y="21600"/>
                    </a:cubicBezTo>
                    <a:cubicBezTo>
                      <a:pt x="21825" y="33529"/>
                      <a:pt x="12154" y="43200"/>
                      <a:pt x="225" y="43200"/>
                    </a:cubicBezTo>
                    <a:cubicBezTo>
                      <a:pt x="149" y="43200"/>
                      <a:pt x="74" y="43199"/>
                      <a:pt x="0" y="43198"/>
                    </a:cubicBezTo>
                    <a:lnTo>
                      <a:pt x="225" y="21600"/>
                    </a:lnTo>
                    <a:close/>
                  </a:path>
                </a:pathLst>
              </a:cu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8" name="Line 252"/>
              <p:cNvSpPr>
                <a:spLocks noChangeShapeType="1"/>
              </p:cNvSpPr>
              <p:nvPr/>
            </p:nvSpPr>
            <p:spPr bwMode="auto">
              <a:xfrm>
                <a:off x="6685" y="2071"/>
                <a:ext cx="6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9" name="Oval 251"/>
              <p:cNvSpPr>
                <a:spLocks noChangeArrowheads="1"/>
              </p:cNvSpPr>
              <p:nvPr/>
            </p:nvSpPr>
            <p:spPr bwMode="auto">
              <a:xfrm>
                <a:off x="6354" y="2064"/>
                <a:ext cx="13" cy="13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0" name="Oval 250"/>
              <p:cNvSpPr>
                <a:spLocks noChangeArrowheads="1"/>
              </p:cNvSpPr>
              <p:nvPr/>
            </p:nvSpPr>
            <p:spPr bwMode="auto">
              <a:xfrm>
                <a:off x="6747" y="2064"/>
                <a:ext cx="14" cy="13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1" name="Rectangle 249"/>
              <p:cNvSpPr>
                <a:spLocks noChangeArrowheads="1"/>
              </p:cNvSpPr>
              <p:nvPr/>
            </p:nvSpPr>
            <p:spPr bwMode="auto">
              <a:xfrm>
                <a:off x="6450" y="2167"/>
                <a:ext cx="423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DI=Stage2_Dint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2" name="Rectangle 248"/>
              <p:cNvSpPr>
                <a:spLocks noChangeArrowheads="1"/>
              </p:cNvSpPr>
              <p:nvPr/>
            </p:nvSpPr>
            <p:spPr bwMode="auto">
              <a:xfrm>
                <a:off x="6450" y="2250"/>
                <a:ext cx="380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DO=2*246mm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3" name="Rectangle 247"/>
              <p:cNvSpPr>
                <a:spLocks noChangeArrowheads="1"/>
              </p:cNvSpPr>
              <p:nvPr/>
            </p:nvSpPr>
            <p:spPr bwMode="auto">
              <a:xfrm>
                <a:off x="6450" y="2402"/>
                <a:ext cx="14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P=d1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4" name="Rectangle 246"/>
              <p:cNvSpPr>
                <a:spLocks noChangeArrowheads="1"/>
              </p:cNvSpPr>
              <p:nvPr/>
            </p:nvSpPr>
            <p:spPr bwMode="auto">
              <a:xfrm>
                <a:off x="6450" y="2319"/>
                <a:ext cx="15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ER=1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5" name="Oval 245"/>
              <p:cNvSpPr>
                <a:spLocks noChangeArrowheads="1"/>
              </p:cNvSpPr>
              <p:nvPr/>
            </p:nvSpPr>
            <p:spPr bwMode="auto">
              <a:xfrm>
                <a:off x="3925" y="1725"/>
                <a:ext cx="97" cy="97"/>
              </a:xfrm>
              <a:prstGeom prst="ellips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6" name="Line 244"/>
              <p:cNvSpPr>
                <a:spLocks noChangeShapeType="1"/>
              </p:cNvSpPr>
              <p:nvPr/>
            </p:nvSpPr>
            <p:spPr bwMode="auto">
              <a:xfrm>
                <a:off x="3877" y="1774"/>
                <a:ext cx="97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7" name="Line 243"/>
              <p:cNvSpPr>
                <a:spLocks noChangeShapeType="1"/>
              </p:cNvSpPr>
              <p:nvPr/>
            </p:nvSpPr>
            <p:spPr bwMode="auto">
              <a:xfrm>
                <a:off x="3974" y="1725"/>
                <a:ext cx="17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8" name="Line 242"/>
              <p:cNvSpPr>
                <a:spLocks noChangeShapeType="1"/>
              </p:cNvSpPr>
              <p:nvPr/>
            </p:nvSpPr>
            <p:spPr bwMode="auto">
              <a:xfrm>
                <a:off x="3974" y="1822"/>
                <a:ext cx="17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9" name="Arc 241"/>
              <p:cNvSpPr>
                <a:spLocks/>
              </p:cNvSpPr>
              <p:nvPr/>
            </p:nvSpPr>
            <p:spPr bwMode="auto">
              <a:xfrm>
                <a:off x="4153" y="1725"/>
                <a:ext cx="48" cy="9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43200"/>
                  <a:gd name="T2" fmla="*/ 0 w 21600"/>
                  <a:gd name="T3" fmla="*/ 43200 h 43200"/>
                  <a:gd name="T4" fmla="*/ 0 w 21600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32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529"/>
                      <a:pt x="11929" y="43200"/>
                      <a:pt x="0" y="43200"/>
                    </a:cubicBezTo>
                  </a:path>
                  <a:path w="21600" h="432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529"/>
                      <a:pt x="11929" y="43200"/>
                      <a:pt x="0" y="432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0" name="Line 240"/>
              <p:cNvSpPr>
                <a:spLocks noChangeShapeType="1"/>
              </p:cNvSpPr>
              <p:nvPr/>
            </p:nvSpPr>
            <p:spPr bwMode="auto">
              <a:xfrm>
                <a:off x="4201" y="1774"/>
                <a:ext cx="6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1" name="Oval 239"/>
              <p:cNvSpPr>
                <a:spLocks noChangeArrowheads="1"/>
              </p:cNvSpPr>
              <p:nvPr/>
            </p:nvSpPr>
            <p:spPr bwMode="auto">
              <a:xfrm>
                <a:off x="3870" y="1767"/>
                <a:ext cx="14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2" name="Oval 238"/>
              <p:cNvSpPr>
                <a:spLocks noChangeArrowheads="1"/>
              </p:cNvSpPr>
              <p:nvPr/>
            </p:nvSpPr>
            <p:spPr bwMode="auto">
              <a:xfrm>
                <a:off x="4263" y="1767"/>
                <a:ext cx="14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3" name="Rectangle 237"/>
              <p:cNvSpPr>
                <a:spLocks noChangeArrowheads="1"/>
              </p:cNvSpPr>
              <p:nvPr/>
            </p:nvSpPr>
            <p:spPr bwMode="auto">
              <a:xfrm>
                <a:off x="3974" y="1864"/>
                <a:ext cx="294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DI=170mm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4" name="Rectangle 236"/>
              <p:cNvSpPr>
                <a:spLocks noChangeArrowheads="1"/>
              </p:cNvSpPr>
              <p:nvPr/>
            </p:nvSpPr>
            <p:spPr bwMode="auto">
              <a:xfrm>
                <a:off x="3974" y="1947"/>
                <a:ext cx="324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DO=214mm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5" name="Rectangle 235"/>
              <p:cNvSpPr>
                <a:spLocks noChangeArrowheads="1"/>
              </p:cNvSpPr>
              <p:nvPr/>
            </p:nvSpPr>
            <p:spPr bwMode="auto">
              <a:xfrm>
                <a:off x="3974" y="2105"/>
                <a:ext cx="24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P=30mm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6" name="Rectangle 234"/>
              <p:cNvSpPr>
                <a:spLocks noChangeArrowheads="1"/>
              </p:cNvSpPr>
              <p:nvPr/>
            </p:nvSpPr>
            <p:spPr bwMode="auto">
              <a:xfrm>
                <a:off x="3974" y="2022"/>
                <a:ext cx="15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ER=1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7" name="Oval 233"/>
              <p:cNvSpPr>
                <a:spLocks noChangeArrowheads="1"/>
              </p:cNvSpPr>
              <p:nvPr/>
            </p:nvSpPr>
            <p:spPr bwMode="auto">
              <a:xfrm>
                <a:off x="3925" y="2423"/>
                <a:ext cx="97" cy="96"/>
              </a:xfrm>
              <a:prstGeom prst="ellips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8" name="Line 232"/>
              <p:cNvSpPr>
                <a:spLocks noChangeShapeType="1"/>
              </p:cNvSpPr>
              <p:nvPr/>
            </p:nvSpPr>
            <p:spPr bwMode="auto">
              <a:xfrm>
                <a:off x="3877" y="2471"/>
                <a:ext cx="97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9" name="Line 231"/>
              <p:cNvSpPr>
                <a:spLocks noChangeShapeType="1"/>
              </p:cNvSpPr>
              <p:nvPr/>
            </p:nvSpPr>
            <p:spPr bwMode="auto">
              <a:xfrm>
                <a:off x="3974" y="2423"/>
                <a:ext cx="17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0" name="Line 230"/>
              <p:cNvSpPr>
                <a:spLocks noChangeShapeType="1"/>
              </p:cNvSpPr>
              <p:nvPr/>
            </p:nvSpPr>
            <p:spPr bwMode="auto">
              <a:xfrm>
                <a:off x="3974" y="2519"/>
                <a:ext cx="17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1" name="Arc 229"/>
              <p:cNvSpPr>
                <a:spLocks/>
              </p:cNvSpPr>
              <p:nvPr/>
            </p:nvSpPr>
            <p:spPr bwMode="auto">
              <a:xfrm>
                <a:off x="4153" y="2423"/>
                <a:ext cx="48" cy="96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43200"/>
                  <a:gd name="T2" fmla="*/ 0 w 21600"/>
                  <a:gd name="T3" fmla="*/ 43200 h 43200"/>
                  <a:gd name="T4" fmla="*/ 0 w 21600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32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529"/>
                      <a:pt x="11929" y="43200"/>
                      <a:pt x="0" y="43200"/>
                    </a:cubicBezTo>
                  </a:path>
                  <a:path w="21600" h="432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529"/>
                      <a:pt x="11929" y="43200"/>
                      <a:pt x="0" y="432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2" name="Line 228"/>
              <p:cNvSpPr>
                <a:spLocks noChangeShapeType="1"/>
              </p:cNvSpPr>
              <p:nvPr/>
            </p:nvSpPr>
            <p:spPr bwMode="auto">
              <a:xfrm>
                <a:off x="4201" y="2471"/>
                <a:ext cx="6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3" name="Oval 227"/>
              <p:cNvSpPr>
                <a:spLocks noChangeArrowheads="1"/>
              </p:cNvSpPr>
              <p:nvPr/>
            </p:nvSpPr>
            <p:spPr bwMode="auto">
              <a:xfrm>
                <a:off x="3870" y="2464"/>
                <a:ext cx="14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4" name="Oval 226"/>
              <p:cNvSpPr>
                <a:spLocks noChangeArrowheads="1"/>
              </p:cNvSpPr>
              <p:nvPr/>
            </p:nvSpPr>
            <p:spPr bwMode="auto">
              <a:xfrm>
                <a:off x="4263" y="2464"/>
                <a:ext cx="14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5" name="Rectangle 225"/>
              <p:cNvSpPr>
                <a:spLocks noChangeArrowheads="1"/>
              </p:cNvSpPr>
              <p:nvPr/>
            </p:nvSpPr>
            <p:spPr bwMode="auto">
              <a:xfrm>
                <a:off x="3974" y="2561"/>
                <a:ext cx="294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DI=170mm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6" name="Rectangle 224"/>
              <p:cNvSpPr>
                <a:spLocks noChangeArrowheads="1"/>
              </p:cNvSpPr>
              <p:nvPr/>
            </p:nvSpPr>
            <p:spPr bwMode="auto">
              <a:xfrm>
                <a:off x="3974" y="2644"/>
                <a:ext cx="324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DO=214mm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7" name="Rectangle 223"/>
              <p:cNvSpPr>
                <a:spLocks noChangeArrowheads="1"/>
              </p:cNvSpPr>
              <p:nvPr/>
            </p:nvSpPr>
            <p:spPr bwMode="auto">
              <a:xfrm>
                <a:off x="3974" y="2802"/>
                <a:ext cx="24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P=30mm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8" name="Rectangle 222"/>
              <p:cNvSpPr>
                <a:spLocks noChangeArrowheads="1"/>
              </p:cNvSpPr>
              <p:nvPr/>
            </p:nvSpPr>
            <p:spPr bwMode="auto">
              <a:xfrm>
                <a:off x="3974" y="2720"/>
                <a:ext cx="15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ER=1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9" name="Oval 221"/>
              <p:cNvSpPr>
                <a:spLocks noChangeArrowheads="1"/>
              </p:cNvSpPr>
              <p:nvPr/>
            </p:nvSpPr>
            <p:spPr bwMode="auto">
              <a:xfrm>
                <a:off x="7099" y="2022"/>
                <a:ext cx="103" cy="97"/>
              </a:xfrm>
              <a:prstGeom prst="ellips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0" name="Line 220"/>
              <p:cNvSpPr>
                <a:spLocks noChangeShapeType="1"/>
              </p:cNvSpPr>
              <p:nvPr/>
            </p:nvSpPr>
            <p:spPr bwMode="auto">
              <a:xfrm>
                <a:off x="7050" y="2071"/>
                <a:ext cx="104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1" name="Line 219"/>
              <p:cNvSpPr>
                <a:spLocks noChangeShapeType="1"/>
              </p:cNvSpPr>
              <p:nvPr/>
            </p:nvSpPr>
            <p:spPr bwMode="auto">
              <a:xfrm>
                <a:off x="7154" y="2022"/>
                <a:ext cx="17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2" name="Line 218"/>
              <p:cNvSpPr>
                <a:spLocks noChangeShapeType="1"/>
              </p:cNvSpPr>
              <p:nvPr/>
            </p:nvSpPr>
            <p:spPr bwMode="auto">
              <a:xfrm>
                <a:off x="7154" y="2119"/>
                <a:ext cx="17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3" name="Arc 217"/>
              <p:cNvSpPr>
                <a:spLocks/>
              </p:cNvSpPr>
              <p:nvPr/>
            </p:nvSpPr>
            <p:spPr bwMode="auto">
              <a:xfrm>
                <a:off x="7328" y="2022"/>
                <a:ext cx="53" cy="97"/>
              </a:xfrm>
              <a:custGeom>
                <a:avLst/>
                <a:gdLst>
                  <a:gd name="G0" fmla="+- 789 0 0"/>
                  <a:gd name="G1" fmla="+- 21600 0 0"/>
                  <a:gd name="G2" fmla="+- 21600 0 0"/>
                  <a:gd name="T0" fmla="*/ 7 w 22389"/>
                  <a:gd name="T1" fmla="*/ 14 h 43200"/>
                  <a:gd name="T2" fmla="*/ 0 w 22389"/>
                  <a:gd name="T3" fmla="*/ 43186 h 43200"/>
                  <a:gd name="T4" fmla="*/ 789 w 22389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389" h="43200" fill="none" extrusionOk="0">
                    <a:moveTo>
                      <a:pt x="7" y="14"/>
                    </a:moveTo>
                    <a:cubicBezTo>
                      <a:pt x="267" y="4"/>
                      <a:pt x="528" y="0"/>
                      <a:pt x="789" y="0"/>
                    </a:cubicBezTo>
                    <a:cubicBezTo>
                      <a:pt x="12718" y="0"/>
                      <a:pt x="22389" y="9670"/>
                      <a:pt x="22389" y="21600"/>
                    </a:cubicBezTo>
                    <a:cubicBezTo>
                      <a:pt x="22389" y="33529"/>
                      <a:pt x="12718" y="43200"/>
                      <a:pt x="789" y="43200"/>
                    </a:cubicBezTo>
                    <a:cubicBezTo>
                      <a:pt x="525" y="43200"/>
                      <a:pt x="262" y="43195"/>
                      <a:pt x="0" y="43185"/>
                    </a:cubicBezTo>
                  </a:path>
                  <a:path w="22389" h="43200" stroke="0" extrusionOk="0">
                    <a:moveTo>
                      <a:pt x="7" y="14"/>
                    </a:moveTo>
                    <a:cubicBezTo>
                      <a:pt x="267" y="4"/>
                      <a:pt x="528" y="0"/>
                      <a:pt x="789" y="0"/>
                    </a:cubicBezTo>
                    <a:cubicBezTo>
                      <a:pt x="12718" y="0"/>
                      <a:pt x="22389" y="9670"/>
                      <a:pt x="22389" y="21600"/>
                    </a:cubicBezTo>
                    <a:cubicBezTo>
                      <a:pt x="22389" y="33529"/>
                      <a:pt x="12718" y="43200"/>
                      <a:pt x="789" y="43200"/>
                    </a:cubicBezTo>
                    <a:cubicBezTo>
                      <a:pt x="525" y="43200"/>
                      <a:pt x="262" y="43195"/>
                      <a:pt x="0" y="43185"/>
                    </a:cubicBezTo>
                    <a:lnTo>
                      <a:pt x="789" y="21600"/>
                    </a:lnTo>
                    <a:close/>
                  </a:path>
                </a:pathLst>
              </a:cu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4" name="Line 216"/>
              <p:cNvSpPr>
                <a:spLocks noChangeShapeType="1"/>
              </p:cNvSpPr>
              <p:nvPr/>
            </p:nvSpPr>
            <p:spPr bwMode="auto">
              <a:xfrm>
                <a:off x="7381" y="2071"/>
                <a:ext cx="6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5" name="Oval 215"/>
              <p:cNvSpPr>
                <a:spLocks noChangeArrowheads="1"/>
              </p:cNvSpPr>
              <p:nvPr/>
            </p:nvSpPr>
            <p:spPr bwMode="auto">
              <a:xfrm>
                <a:off x="7043" y="2064"/>
                <a:ext cx="14" cy="13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6" name="Oval 214"/>
              <p:cNvSpPr>
                <a:spLocks noChangeArrowheads="1"/>
              </p:cNvSpPr>
              <p:nvPr/>
            </p:nvSpPr>
            <p:spPr bwMode="auto">
              <a:xfrm>
                <a:off x="7444" y="2064"/>
                <a:ext cx="13" cy="13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7" name="Rectangle 213"/>
              <p:cNvSpPr>
                <a:spLocks noChangeArrowheads="1"/>
              </p:cNvSpPr>
              <p:nvPr/>
            </p:nvSpPr>
            <p:spPr bwMode="auto">
              <a:xfrm>
                <a:off x="7147" y="2167"/>
                <a:ext cx="423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DI=Stage2_Dint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8" name="Rectangle 212"/>
              <p:cNvSpPr>
                <a:spLocks noChangeArrowheads="1"/>
              </p:cNvSpPr>
              <p:nvPr/>
            </p:nvSpPr>
            <p:spPr bwMode="auto">
              <a:xfrm>
                <a:off x="7147" y="2250"/>
                <a:ext cx="473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DO=Stage2_Dout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9" name="Rectangle 211"/>
              <p:cNvSpPr>
                <a:spLocks noChangeArrowheads="1"/>
              </p:cNvSpPr>
              <p:nvPr/>
            </p:nvSpPr>
            <p:spPr bwMode="auto">
              <a:xfrm>
                <a:off x="7147" y="2402"/>
                <a:ext cx="14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P=L2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0" name="Rectangle 210"/>
              <p:cNvSpPr>
                <a:spLocks noChangeArrowheads="1"/>
              </p:cNvSpPr>
              <p:nvPr/>
            </p:nvSpPr>
            <p:spPr bwMode="auto">
              <a:xfrm>
                <a:off x="7147" y="2319"/>
                <a:ext cx="15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ER=1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1" name="Oval 209"/>
              <p:cNvSpPr>
                <a:spLocks noChangeArrowheads="1"/>
              </p:cNvSpPr>
              <p:nvPr/>
            </p:nvSpPr>
            <p:spPr bwMode="auto">
              <a:xfrm>
                <a:off x="7795" y="2022"/>
                <a:ext cx="104" cy="97"/>
              </a:xfrm>
              <a:prstGeom prst="ellips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2" name="Line 208"/>
              <p:cNvSpPr>
                <a:spLocks noChangeShapeType="1"/>
              </p:cNvSpPr>
              <p:nvPr/>
            </p:nvSpPr>
            <p:spPr bwMode="auto">
              <a:xfrm>
                <a:off x="7747" y="2071"/>
                <a:ext cx="97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3" name="Line 207"/>
              <p:cNvSpPr>
                <a:spLocks noChangeShapeType="1"/>
              </p:cNvSpPr>
              <p:nvPr/>
            </p:nvSpPr>
            <p:spPr bwMode="auto">
              <a:xfrm>
                <a:off x="7844" y="2022"/>
                <a:ext cx="17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4" name="Line 206"/>
              <p:cNvSpPr>
                <a:spLocks noChangeShapeType="1"/>
              </p:cNvSpPr>
              <p:nvPr/>
            </p:nvSpPr>
            <p:spPr bwMode="auto">
              <a:xfrm>
                <a:off x="7844" y="2119"/>
                <a:ext cx="17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5" name="Arc 205"/>
              <p:cNvSpPr>
                <a:spLocks/>
              </p:cNvSpPr>
              <p:nvPr/>
            </p:nvSpPr>
            <p:spPr bwMode="auto">
              <a:xfrm>
                <a:off x="8025" y="2022"/>
                <a:ext cx="53" cy="97"/>
              </a:xfrm>
              <a:custGeom>
                <a:avLst/>
                <a:gdLst>
                  <a:gd name="G0" fmla="+- 789 0 0"/>
                  <a:gd name="G1" fmla="+- 21600 0 0"/>
                  <a:gd name="G2" fmla="+- 21600 0 0"/>
                  <a:gd name="T0" fmla="*/ 7 w 22389"/>
                  <a:gd name="T1" fmla="*/ 14 h 43200"/>
                  <a:gd name="T2" fmla="*/ 0 w 22389"/>
                  <a:gd name="T3" fmla="*/ 43186 h 43200"/>
                  <a:gd name="T4" fmla="*/ 789 w 22389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389" h="43200" fill="none" extrusionOk="0">
                    <a:moveTo>
                      <a:pt x="7" y="14"/>
                    </a:moveTo>
                    <a:cubicBezTo>
                      <a:pt x="267" y="4"/>
                      <a:pt x="528" y="0"/>
                      <a:pt x="789" y="0"/>
                    </a:cubicBezTo>
                    <a:cubicBezTo>
                      <a:pt x="12718" y="0"/>
                      <a:pt x="22389" y="9670"/>
                      <a:pt x="22389" y="21600"/>
                    </a:cubicBezTo>
                    <a:cubicBezTo>
                      <a:pt x="22389" y="33529"/>
                      <a:pt x="12718" y="43200"/>
                      <a:pt x="789" y="43200"/>
                    </a:cubicBezTo>
                    <a:cubicBezTo>
                      <a:pt x="525" y="43200"/>
                      <a:pt x="262" y="43195"/>
                      <a:pt x="0" y="43185"/>
                    </a:cubicBezTo>
                  </a:path>
                  <a:path w="22389" h="43200" stroke="0" extrusionOk="0">
                    <a:moveTo>
                      <a:pt x="7" y="14"/>
                    </a:moveTo>
                    <a:cubicBezTo>
                      <a:pt x="267" y="4"/>
                      <a:pt x="528" y="0"/>
                      <a:pt x="789" y="0"/>
                    </a:cubicBezTo>
                    <a:cubicBezTo>
                      <a:pt x="12718" y="0"/>
                      <a:pt x="22389" y="9670"/>
                      <a:pt x="22389" y="21600"/>
                    </a:cubicBezTo>
                    <a:cubicBezTo>
                      <a:pt x="22389" y="33529"/>
                      <a:pt x="12718" y="43200"/>
                      <a:pt x="789" y="43200"/>
                    </a:cubicBezTo>
                    <a:cubicBezTo>
                      <a:pt x="525" y="43200"/>
                      <a:pt x="262" y="43195"/>
                      <a:pt x="0" y="43185"/>
                    </a:cubicBezTo>
                    <a:lnTo>
                      <a:pt x="789" y="21600"/>
                    </a:lnTo>
                    <a:close/>
                  </a:path>
                </a:pathLst>
              </a:cu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6" name="Line 204"/>
              <p:cNvSpPr>
                <a:spLocks noChangeShapeType="1"/>
              </p:cNvSpPr>
              <p:nvPr/>
            </p:nvSpPr>
            <p:spPr bwMode="auto">
              <a:xfrm>
                <a:off x="8078" y="2071"/>
                <a:ext cx="6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7" name="Oval 203"/>
              <p:cNvSpPr>
                <a:spLocks noChangeArrowheads="1"/>
              </p:cNvSpPr>
              <p:nvPr/>
            </p:nvSpPr>
            <p:spPr bwMode="auto">
              <a:xfrm>
                <a:off x="7740" y="2064"/>
                <a:ext cx="14" cy="13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8" name="Oval 202"/>
              <p:cNvSpPr>
                <a:spLocks noChangeArrowheads="1"/>
              </p:cNvSpPr>
              <p:nvPr/>
            </p:nvSpPr>
            <p:spPr bwMode="auto">
              <a:xfrm>
                <a:off x="8140" y="2064"/>
                <a:ext cx="14" cy="13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9" name="Rectangle 201"/>
              <p:cNvSpPr>
                <a:spLocks noChangeArrowheads="1"/>
              </p:cNvSpPr>
              <p:nvPr/>
            </p:nvSpPr>
            <p:spPr bwMode="auto">
              <a:xfrm>
                <a:off x="7844" y="2167"/>
                <a:ext cx="423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DI=Stage1_Dint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0" name="Rectangle 200"/>
              <p:cNvSpPr>
                <a:spLocks noChangeArrowheads="1"/>
              </p:cNvSpPr>
              <p:nvPr/>
            </p:nvSpPr>
            <p:spPr bwMode="auto">
              <a:xfrm>
                <a:off x="7844" y="2250"/>
                <a:ext cx="473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DO=Stage1_Dout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1" name="Rectangle 199"/>
              <p:cNvSpPr>
                <a:spLocks noChangeArrowheads="1"/>
              </p:cNvSpPr>
              <p:nvPr/>
            </p:nvSpPr>
            <p:spPr bwMode="auto">
              <a:xfrm>
                <a:off x="7844" y="2402"/>
                <a:ext cx="14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P=L1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2" name="Rectangle 198"/>
              <p:cNvSpPr>
                <a:spLocks noChangeArrowheads="1"/>
              </p:cNvSpPr>
              <p:nvPr/>
            </p:nvSpPr>
            <p:spPr bwMode="auto">
              <a:xfrm>
                <a:off x="7844" y="2319"/>
                <a:ext cx="15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ER=1</a:t>
                </a:r>
                <a:endParaRPr kumimoji="0" lang="en-US" altLang="fr-FR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3" name="Oval 197"/>
              <p:cNvSpPr>
                <a:spLocks noChangeArrowheads="1"/>
              </p:cNvSpPr>
              <p:nvPr/>
            </p:nvSpPr>
            <p:spPr bwMode="auto">
              <a:xfrm>
                <a:off x="8492" y="2022"/>
                <a:ext cx="97" cy="97"/>
              </a:xfrm>
              <a:prstGeom prst="ellips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4" name="Line 196"/>
              <p:cNvSpPr>
                <a:spLocks noChangeShapeType="1"/>
              </p:cNvSpPr>
              <p:nvPr/>
            </p:nvSpPr>
            <p:spPr bwMode="auto">
              <a:xfrm>
                <a:off x="8444" y="2071"/>
                <a:ext cx="96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5" name="Line 195"/>
              <p:cNvSpPr>
                <a:spLocks noChangeShapeType="1"/>
              </p:cNvSpPr>
              <p:nvPr/>
            </p:nvSpPr>
            <p:spPr bwMode="auto">
              <a:xfrm>
                <a:off x="8540" y="2022"/>
                <a:ext cx="180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6" name="Line 194"/>
              <p:cNvSpPr>
                <a:spLocks noChangeShapeType="1"/>
              </p:cNvSpPr>
              <p:nvPr/>
            </p:nvSpPr>
            <p:spPr bwMode="auto">
              <a:xfrm>
                <a:off x="8540" y="2119"/>
                <a:ext cx="180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7" name="Arc 193"/>
              <p:cNvSpPr>
                <a:spLocks/>
              </p:cNvSpPr>
              <p:nvPr/>
            </p:nvSpPr>
            <p:spPr bwMode="auto">
              <a:xfrm>
                <a:off x="8720" y="2022"/>
                <a:ext cx="48" cy="9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43200"/>
                  <a:gd name="T2" fmla="*/ 0 w 21600"/>
                  <a:gd name="T3" fmla="*/ 43200 h 43200"/>
                  <a:gd name="T4" fmla="*/ 0 w 21600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32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529"/>
                      <a:pt x="11929" y="43200"/>
                      <a:pt x="0" y="43200"/>
                    </a:cubicBezTo>
                  </a:path>
                  <a:path w="21600" h="432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529"/>
                      <a:pt x="11929" y="43200"/>
                      <a:pt x="0" y="432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8" name="Line 192"/>
              <p:cNvSpPr>
                <a:spLocks noChangeShapeType="1"/>
              </p:cNvSpPr>
              <p:nvPr/>
            </p:nvSpPr>
            <p:spPr bwMode="auto">
              <a:xfrm>
                <a:off x="8768" y="2071"/>
                <a:ext cx="6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9" name="Oval 191"/>
              <p:cNvSpPr>
                <a:spLocks noChangeArrowheads="1"/>
              </p:cNvSpPr>
              <p:nvPr/>
            </p:nvSpPr>
            <p:spPr bwMode="auto">
              <a:xfrm>
                <a:off x="8437" y="2064"/>
                <a:ext cx="14" cy="13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0" name="Oval 190"/>
              <p:cNvSpPr>
                <a:spLocks noChangeArrowheads="1"/>
              </p:cNvSpPr>
              <p:nvPr/>
            </p:nvSpPr>
            <p:spPr bwMode="auto">
              <a:xfrm>
                <a:off x="8830" y="2064"/>
                <a:ext cx="14" cy="13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1" name="Rectangle 189"/>
              <p:cNvSpPr>
                <a:spLocks noChangeArrowheads="1"/>
              </p:cNvSpPr>
              <p:nvPr/>
            </p:nvSpPr>
            <p:spPr bwMode="auto">
              <a:xfrm>
                <a:off x="8540" y="2167"/>
                <a:ext cx="294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DI=140mm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2" name="Rectangle 188"/>
              <p:cNvSpPr>
                <a:spLocks noChangeArrowheads="1"/>
              </p:cNvSpPr>
              <p:nvPr/>
            </p:nvSpPr>
            <p:spPr bwMode="auto">
              <a:xfrm>
                <a:off x="8540" y="2250"/>
                <a:ext cx="324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DO=230mm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3" name="Rectangle 187"/>
              <p:cNvSpPr>
                <a:spLocks noChangeArrowheads="1"/>
              </p:cNvSpPr>
              <p:nvPr/>
            </p:nvSpPr>
            <p:spPr bwMode="auto">
              <a:xfrm>
                <a:off x="8540" y="2402"/>
                <a:ext cx="274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P=200mm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4" name="Rectangle 186"/>
              <p:cNvSpPr>
                <a:spLocks noChangeArrowheads="1"/>
              </p:cNvSpPr>
              <p:nvPr/>
            </p:nvSpPr>
            <p:spPr bwMode="auto">
              <a:xfrm>
                <a:off x="8540" y="2319"/>
                <a:ext cx="15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ER=1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5" name="Rectangle 185"/>
              <p:cNvSpPr>
                <a:spLocks noChangeArrowheads="1"/>
              </p:cNvSpPr>
              <p:nvPr/>
            </p:nvSpPr>
            <p:spPr bwMode="auto">
              <a:xfrm>
                <a:off x="3504" y="1705"/>
                <a:ext cx="93" cy="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A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6" name="Oval 184"/>
              <p:cNvSpPr>
                <a:spLocks noChangeArrowheads="1"/>
              </p:cNvSpPr>
              <p:nvPr/>
            </p:nvSpPr>
            <p:spPr bwMode="auto">
              <a:xfrm>
                <a:off x="3491" y="1684"/>
                <a:ext cx="179" cy="180"/>
              </a:xfrm>
              <a:prstGeom prst="ellips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7" name="Line 183"/>
              <p:cNvSpPr>
                <a:spLocks noChangeShapeType="1"/>
              </p:cNvSpPr>
              <p:nvPr/>
            </p:nvSpPr>
            <p:spPr bwMode="auto">
              <a:xfrm flipH="1">
                <a:off x="3670" y="1774"/>
                <a:ext cx="104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8" name="Line 182"/>
              <p:cNvSpPr>
                <a:spLocks noChangeShapeType="1"/>
              </p:cNvSpPr>
              <p:nvPr/>
            </p:nvSpPr>
            <p:spPr bwMode="auto">
              <a:xfrm>
                <a:off x="3380" y="1774"/>
                <a:ext cx="111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9" name="Line 181"/>
              <p:cNvSpPr>
                <a:spLocks noChangeShapeType="1"/>
              </p:cNvSpPr>
              <p:nvPr/>
            </p:nvSpPr>
            <p:spPr bwMode="auto">
              <a:xfrm>
                <a:off x="3504" y="1774"/>
                <a:ext cx="28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0" name="Line 180"/>
              <p:cNvSpPr>
                <a:spLocks noChangeShapeType="1"/>
              </p:cNvSpPr>
              <p:nvPr/>
            </p:nvSpPr>
            <p:spPr bwMode="auto">
              <a:xfrm>
                <a:off x="3518" y="1760"/>
                <a:ext cx="0" cy="28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1" name="Oval 179"/>
              <p:cNvSpPr>
                <a:spLocks noChangeArrowheads="1"/>
              </p:cNvSpPr>
              <p:nvPr/>
            </p:nvSpPr>
            <p:spPr bwMode="auto">
              <a:xfrm>
                <a:off x="3373" y="1767"/>
                <a:ext cx="14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2" name="Oval 178"/>
              <p:cNvSpPr>
                <a:spLocks noChangeArrowheads="1"/>
              </p:cNvSpPr>
              <p:nvPr/>
            </p:nvSpPr>
            <p:spPr bwMode="auto">
              <a:xfrm>
                <a:off x="3767" y="1767"/>
                <a:ext cx="13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3" name="Rectangle 177"/>
              <p:cNvSpPr>
                <a:spLocks noChangeArrowheads="1"/>
              </p:cNvSpPr>
              <p:nvPr/>
            </p:nvSpPr>
            <p:spPr bwMode="auto">
              <a:xfrm>
                <a:off x="3408" y="1891"/>
                <a:ext cx="244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Name=I2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4" name="Rectangle 176"/>
              <p:cNvSpPr>
                <a:spLocks noChangeArrowheads="1"/>
              </p:cNvSpPr>
              <p:nvPr/>
            </p:nvSpPr>
            <p:spPr bwMode="auto">
              <a:xfrm>
                <a:off x="3504" y="2402"/>
                <a:ext cx="93" cy="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A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5" name="Oval 175"/>
              <p:cNvSpPr>
                <a:spLocks noChangeArrowheads="1"/>
              </p:cNvSpPr>
              <p:nvPr/>
            </p:nvSpPr>
            <p:spPr bwMode="auto">
              <a:xfrm>
                <a:off x="3491" y="2381"/>
                <a:ext cx="179" cy="180"/>
              </a:xfrm>
              <a:prstGeom prst="ellips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6" name="Line 174"/>
              <p:cNvSpPr>
                <a:spLocks noChangeShapeType="1"/>
              </p:cNvSpPr>
              <p:nvPr/>
            </p:nvSpPr>
            <p:spPr bwMode="auto">
              <a:xfrm flipH="1">
                <a:off x="3670" y="2471"/>
                <a:ext cx="104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7" name="Line 173"/>
              <p:cNvSpPr>
                <a:spLocks noChangeShapeType="1"/>
              </p:cNvSpPr>
              <p:nvPr/>
            </p:nvSpPr>
            <p:spPr bwMode="auto">
              <a:xfrm>
                <a:off x="3380" y="2471"/>
                <a:ext cx="111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8" name="Line 172"/>
              <p:cNvSpPr>
                <a:spLocks noChangeShapeType="1"/>
              </p:cNvSpPr>
              <p:nvPr/>
            </p:nvSpPr>
            <p:spPr bwMode="auto">
              <a:xfrm>
                <a:off x="3504" y="2471"/>
                <a:ext cx="28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9" name="Line 171"/>
              <p:cNvSpPr>
                <a:spLocks noChangeShapeType="1"/>
              </p:cNvSpPr>
              <p:nvPr/>
            </p:nvSpPr>
            <p:spPr bwMode="auto">
              <a:xfrm>
                <a:off x="3518" y="2450"/>
                <a:ext cx="0" cy="35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0" name="Oval 170"/>
              <p:cNvSpPr>
                <a:spLocks noChangeArrowheads="1"/>
              </p:cNvSpPr>
              <p:nvPr/>
            </p:nvSpPr>
            <p:spPr bwMode="auto">
              <a:xfrm>
                <a:off x="3373" y="2464"/>
                <a:ext cx="14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1" name="Oval 169"/>
              <p:cNvSpPr>
                <a:spLocks noChangeArrowheads="1"/>
              </p:cNvSpPr>
              <p:nvPr/>
            </p:nvSpPr>
            <p:spPr bwMode="auto">
              <a:xfrm>
                <a:off x="3767" y="2464"/>
                <a:ext cx="13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2" name="Rectangle 168"/>
              <p:cNvSpPr>
                <a:spLocks noChangeArrowheads="1"/>
              </p:cNvSpPr>
              <p:nvPr/>
            </p:nvSpPr>
            <p:spPr bwMode="auto">
              <a:xfrm>
                <a:off x="3408" y="2582"/>
                <a:ext cx="244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Name=I3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3" name="Rectangle 167"/>
              <p:cNvSpPr>
                <a:spLocks noChangeArrowheads="1"/>
              </p:cNvSpPr>
              <p:nvPr/>
            </p:nvSpPr>
            <p:spPr bwMode="auto">
              <a:xfrm>
                <a:off x="2987" y="1498"/>
                <a:ext cx="93" cy="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V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4" name="Line 166"/>
              <p:cNvSpPr>
                <a:spLocks noChangeShapeType="1"/>
              </p:cNvSpPr>
              <p:nvPr/>
            </p:nvSpPr>
            <p:spPr bwMode="auto">
              <a:xfrm flipH="1" flipV="1">
                <a:off x="3201" y="1753"/>
                <a:ext cx="76" cy="21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5" name="Line 165"/>
              <p:cNvSpPr>
                <a:spLocks noChangeShapeType="1"/>
              </p:cNvSpPr>
              <p:nvPr/>
            </p:nvSpPr>
            <p:spPr bwMode="auto">
              <a:xfrm flipH="1" flipV="1">
                <a:off x="3263" y="1691"/>
                <a:ext cx="14" cy="83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6" name="Line 164"/>
              <p:cNvSpPr>
                <a:spLocks noChangeShapeType="1"/>
              </p:cNvSpPr>
              <p:nvPr/>
            </p:nvSpPr>
            <p:spPr bwMode="auto">
              <a:xfrm flipH="1" flipV="1">
                <a:off x="3132" y="1622"/>
                <a:ext cx="145" cy="152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7" name="Oval 163"/>
              <p:cNvSpPr>
                <a:spLocks noChangeArrowheads="1"/>
              </p:cNvSpPr>
              <p:nvPr/>
            </p:nvSpPr>
            <p:spPr bwMode="auto">
              <a:xfrm>
                <a:off x="2973" y="1463"/>
                <a:ext cx="187" cy="193"/>
              </a:xfrm>
              <a:prstGeom prst="ellips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8" name="Oval 162"/>
              <p:cNvSpPr>
                <a:spLocks noChangeArrowheads="1"/>
              </p:cNvSpPr>
              <p:nvPr/>
            </p:nvSpPr>
            <p:spPr bwMode="auto">
              <a:xfrm>
                <a:off x="3270" y="1767"/>
                <a:ext cx="14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9" name="Rectangle 161"/>
              <p:cNvSpPr>
                <a:spLocks noChangeArrowheads="1"/>
              </p:cNvSpPr>
              <p:nvPr/>
            </p:nvSpPr>
            <p:spPr bwMode="auto">
              <a:xfrm>
                <a:off x="2718" y="1691"/>
                <a:ext cx="267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Name=V2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0" name="Rectangle 160"/>
              <p:cNvSpPr>
                <a:spLocks noChangeArrowheads="1"/>
              </p:cNvSpPr>
              <p:nvPr/>
            </p:nvSpPr>
            <p:spPr bwMode="auto">
              <a:xfrm>
                <a:off x="2987" y="2188"/>
                <a:ext cx="93" cy="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V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1" name="Line 159"/>
              <p:cNvSpPr>
                <a:spLocks noChangeShapeType="1"/>
              </p:cNvSpPr>
              <p:nvPr/>
            </p:nvSpPr>
            <p:spPr bwMode="auto">
              <a:xfrm flipH="1" flipV="1">
                <a:off x="3201" y="2450"/>
                <a:ext cx="76" cy="21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32" name="Line 158"/>
              <p:cNvSpPr>
                <a:spLocks noChangeShapeType="1"/>
              </p:cNvSpPr>
              <p:nvPr/>
            </p:nvSpPr>
            <p:spPr bwMode="auto">
              <a:xfrm flipH="1" flipV="1">
                <a:off x="3263" y="2388"/>
                <a:ext cx="14" cy="83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33" name="Line 157"/>
              <p:cNvSpPr>
                <a:spLocks noChangeShapeType="1"/>
              </p:cNvSpPr>
              <p:nvPr/>
            </p:nvSpPr>
            <p:spPr bwMode="auto">
              <a:xfrm flipH="1" flipV="1">
                <a:off x="3132" y="2319"/>
                <a:ext cx="145" cy="152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34" name="Oval 156"/>
              <p:cNvSpPr>
                <a:spLocks noChangeArrowheads="1"/>
              </p:cNvSpPr>
              <p:nvPr/>
            </p:nvSpPr>
            <p:spPr bwMode="auto">
              <a:xfrm>
                <a:off x="2973" y="2160"/>
                <a:ext cx="187" cy="187"/>
              </a:xfrm>
              <a:prstGeom prst="ellips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35" name="Oval 155"/>
              <p:cNvSpPr>
                <a:spLocks noChangeArrowheads="1"/>
              </p:cNvSpPr>
              <p:nvPr/>
            </p:nvSpPr>
            <p:spPr bwMode="auto">
              <a:xfrm>
                <a:off x="3270" y="2464"/>
                <a:ext cx="14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36" name="Rectangle 154"/>
              <p:cNvSpPr>
                <a:spLocks noChangeArrowheads="1"/>
              </p:cNvSpPr>
              <p:nvPr/>
            </p:nvSpPr>
            <p:spPr bwMode="auto">
              <a:xfrm>
                <a:off x="2718" y="2388"/>
                <a:ext cx="267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Name=V3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7" name="Rectangle 153"/>
              <p:cNvSpPr>
                <a:spLocks noChangeArrowheads="1"/>
              </p:cNvSpPr>
              <p:nvPr/>
            </p:nvSpPr>
            <p:spPr bwMode="auto">
              <a:xfrm>
                <a:off x="5112" y="1498"/>
                <a:ext cx="93" cy="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V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8" name="Line 152"/>
              <p:cNvSpPr>
                <a:spLocks noChangeShapeType="1"/>
              </p:cNvSpPr>
              <p:nvPr/>
            </p:nvSpPr>
            <p:spPr bwMode="auto">
              <a:xfrm flipV="1">
                <a:off x="4967" y="1753"/>
                <a:ext cx="83" cy="21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39" name="Line 151"/>
              <p:cNvSpPr>
                <a:spLocks noChangeShapeType="1"/>
              </p:cNvSpPr>
              <p:nvPr/>
            </p:nvSpPr>
            <p:spPr bwMode="auto">
              <a:xfrm flipV="1">
                <a:off x="4967" y="1691"/>
                <a:ext cx="21" cy="83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0" name="Line 150"/>
              <p:cNvSpPr>
                <a:spLocks noChangeShapeType="1"/>
              </p:cNvSpPr>
              <p:nvPr/>
            </p:nvSpPr>
            <p:spPr bwMode="auto">
              <a:xfrm flipV="1">
                <a:off x="4967" y="1622"/>
                <a:ext cx="152" cy="152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1" name="Oval 149"/>
              <p:cNvSpPr>
                <a:spLocks noChangeArrowheads="1"/>
              </p:cNvSpPr>
              <p:nvPr/>
            </p:nvSpPr>
            <p:spPr bwMode="auto">
              <a:xfrm>
                <a:off x="5091" y="1463"/>
                <a:ext cx="186" cy="193"/>
              </a:xfrm>
              <a:prstGeom prst="ellips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2" name="Oval 148"/>
              <p:cNvSpPr>
                <a:spLocks noChangeArrowheads="1"/>
              </p:cNvSpPr>
              <p:nvPr/>
            </p:nvSpPr>
            <p:spPr bwMode="auto">
              <a:xfrm>
                <a:off x="4960" y="1767"/>
                <a:ext cx="14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3" name="Rectangle 147"/>
              <p:cNvSpPr>
                <a:spLocks noChangeArrowheads="1"/>
              </p:cNvSpPr>
              <p:nvPr/>
            </p:nvSpPr>
            <p:spPr bwMode="auto">
              <a:xfrm>
                <a:off x="5119" y="1691"/>
                <a:ext cx="27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Name=VT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4" name="Rectangle 146"/>
              <p:cNvSpPr>
                <a:spLocks noChangeArrowheads="1"/>
              </p:cNvSpPr>
              <p:nvPr/>
            </p:nvSpPr>
            <p:spPr bwMode="auto">
              <a:xfrm>
                <a:off x="5284" y="2002"/>
                <a:ext cx="93" cy="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A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5" name="Oval 145"/>
              <p:cNvSpPr>
                <a:spLocks noChangeArrowheads="1"/>
              </p:cNvSpPr>
              <p:nvPr/>
            </p:nvSpPr>
            <p:spPr bwMode="auto">
              <a:xfrm>
                <a:off x="5277" y="1981"/>
                <a:ext cx="180" cy="179"/>
              </a:xfrm>
              <a:prstGeom prst="ellips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6" name="Line 144"/>
              <p:cNvSpPr>
                <a:spLocks noChangeShapeType="1"/>
              </p:cNvSpPr>
              <p:nvPr/>
            </p:nvSpPr>
            <p:spPr bwMode="auto">
              <a:xfrm>
                <a:off x="5167" y="2071"/>
                <a:ext cx="110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7" name="Line 143"/>
              <p:cNvSpPr>
                <a:spLocks noChangeShapeType="1"/>
              </p:cNvSpPr>
              <p:nvPr/>
            </p:nvSpPr>
            <p:spPr bwMode="auto">
              <a:xfrm flipH="1">
                <a:off x="5457" y="2071"/>
                <a:ext cx="103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8" name="Line 141"/>
            <p:cNvSpPr>
              <a:spLocks noChangeShapeType="1"/>
            </p:cNvSpPr>
            <p:nvPr/>
          </p:nvSpPr>
          <p:spPr bwMode="auto">
            <a:xfrm flipH="1">
              <a:off x="5408" y="2071"/>
              <a:ext cx="35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Line 140"/>
            <p:cNvSpPr>
              <a:spLocks noChangeShapeType="1"/>
            </p:cNvSpPr>
            <p:nvPr/>
          </p:nvSpPr>
          <p:spPr bwMode="auto">
            <a:xfrm>
              <a:off x="5422" y="2057"/>
              <a:ext cx="0" cy="27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Oval 139"/>
            <p:cNvSpPr>
              <a:spLocks noChangeArrowheads="1"/>
            </p:cNvSpPr>
            <p:nvPr/>
          </p:nvSpPr>
          <p:spPr bwMode="auto">
            <a:xfrm>
              <a:off x="5553" y="2064"/>
              <a:ext cx="14" cy="13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Oval 138"/>
            <p:cNvSpPr>
              <a:spLocks noChangeArrowheads="1"/>
            </p:cNvSpPr>
            <p:nvPr/>
          </p:nvSpPr>
          <p:spPr bwMode="auto">
            <a:xfrm>
              <a:off x="5160" y="2064"/>
              <a:ext cx="14" cy="13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Rectangle 137"/>
            <p:cNvSpPr>
              <a:spLocks noChangeArrowheads="1"/>
            </p:cNvSpPr>
            <p:nvPr/>
          </p:nvSpPr>
          <p:spPr bwMode="auto">
            <a:xfrm>
              <a:off x="5154" y="2188"/>
              <a:ext cx="248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Name=IT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" name="Line 136"/>
            <p:cNvSpPr>
              <a:spLocks noChangeShapeType="1"/>
            </p:cNvSpPr>
            <p:nvPr/>
          </p:nvSpPr>
          <p:spPr bwMode="auto">
            <a:xfrm>
              <a:off x="2263" y="1705"/>
              <a:ext cx="0" cy="138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Line 135"/>
            <p:cNvSpPr>
              <a:spLocks noChangeShapeType="1"/>
            </p:cNvSpPr>
            <p:nvPr/>
          </p:nvSpPr>
          <p:spPr bwMode="auto">
            <a:xfrm>
              <a:off x="2311" y="1705"/>
              <a:ext cx="0" cy="138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Line 134"/>
            <p:cNvSpPr>
              <a:spLocks noChangeShapeType="1"/>
            </p:cNvSpPr>
            <p:nvPr/>
          </p:nvSpPr>
          <p:spPr bwMode="auto">
            <a:xfrm flipH="1">
              <a:off x="2311" y="1774"/>
              <a:ext cx="172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Line 133"/>
            <p:cNvSpPr>
              <a:spLocks noChangeShapeType="1"/>
            </p:cNvSpPr>
            <p:nvPr/>
          </p:nvSpPr>
          <p:spPr bwMode="auto">
            <a:xfrm>
              <a:off x="2090" y="1774"/>
              <a:ext cx="173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Oval 132"/>
            <p:cNvSpPr>
              <a:spLocks noChangeArrowheads="1"/>
            </p:cNvSpPr>
            <p:nvPr/>
          </p:nvSpPr>
          <p:spPr bwMode="auto">
            <a:xfrm>
              <a:off x="2083" y="1767"/>
              <a:ext cx="14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Oval 131"/>
            <p:cNvSpPr>
              <a:spLocks noChangeArrowheads="1"/>
            </p:cNvSpPr>
            <p:nvPr/>
          </p:nvSpPr>
          <p:spPr bwMode="auto">
            <a:xfrm>
              <a:off x="2477" y="1767"/>
              <a:ext cx="13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Rectangle 130"/>
            <p:cNvSpPr>
              <a:spLocks noChangeArrowheads="1"/>
            </p:cNvSpPr>
            <p:nvPr/>
          </p:nvSpPr>
          <p:spPr bwMode="auto">
            <a:xfrm>
              <a:off x="2208" y="1878"/>
              <a:ext cx="660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C=69.3186156951009pF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Freeform 129"/>
            <p:cNvSpPr>
              <a:spLocks/>
            </p:cNvSpPr>
            <p:nvPr/>
          </p:nvSpPr>
          <p:spPr bwMode="auto">
            <a:xfrm>
              <a:off x="1173" y="1732"/>
              <a:ext cx="317" cy="83"/>
            </a:xfrm>
            <a:custGeom>
              <a:avLst/>
              <a:gdLst>
                <a:gd name="T0" fmla="*/ 0 w 317"/>
                <a:gd name="T1" fmla="*/ 42 h 83"/>
                <a:gd name="T2" fmla="*/ 20 w 317"/>
                <a:gd name="T3" fmla="*/ 0 h 83"/>
                <a:gd name="T4" fmla="*/ 62 w 317"/>
                <a:gd name="T5" fmla="*/ 83 h 83"/>
                <a:gd name="T6" fmla="*/ 103 w 317"/>
                <a:gd name="T7" fmla="*/ 0 h 83"/>
                <a:gd name="T8" fmla="*/ 138 w 317"/>
                <a:gd name="T9" fmla="*/ 83 h 83"/>
                <a:gd name="T10" fmla="*/ 179 w 317"/>
                <a:gd name="T11" fmla="*/ 0 h 83"/>
                <a:gd name="T12" fmla="*/ 221 w 317"/>
                <a:gd name="T13" fmla="*/ 83 h 83"/>
                <a:gd name="T14" fmla="*/ 241 w 317"/>
                <a:gd name="T15" fmla="*/ 42 h 83"/>
                <a:gd name="T16" fmla="*/ 317 w 317"/>
                <a:gd name="T17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83">
                  <a:moveTo>
                    <a:pt x="0" y="42"/>
                  </a:moveTo>
                  <a:lnTo>
                    <a:pt x="20" y="0"/>
                  </a:lnTo>
                  <a:lnTo>
                    <a:pt x="62" y="83"/>
                  </a:lnTo>
                  <a:lnTo>
                    <a:pt x="103" y="0"/>
                  </a:lnTo>
                  <a:lnTo>
                    <a:pt x="138" y="83"/>
                  </a:lnTo>
                  <a:lnTo>
                    <a:pt x="179" y="0"/>
                  </a:lnTo>
                  <a:lnTo>
                    <a:pt x="221" y="83"/>
                  </a:lnTo>
                  <a:lnTo>
                    <a:pt x="241" y="42"/>
                  </a:lnTo>
                  <a:lnTo>
                    <a:pt x="317" y="42"/>
                  </a:lnTo>
                </a:path>
              </a:pathLst>
            </a:cu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Line 128"/>
            <p:cNvSpPr>
              <a:spLocks noChangeShapeType="1"/>
            </p:cNvSpPr>
            <p:nvPr/>
          </p:nvSpPr>
          <p:spPr bwMode="auto">
            <a:xfrm>
              <a:off x="1097" y="1774"/>
              <a:ext cx="76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Oval 127"/>
            <p:cNvSpPr>
              <a:spLocks noChangeArrowheads="1"/>
            </p:cNvSpPr>
            <p:nvPr/>
          </p:nvSpPr>
          <p:spPr bwMode="auto">
            <a:xfrm>
              <a:off x="1483" y="1767"/>
              <a:ext cx="14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Oval 126"/>
            <p:cNvSpPr>
              <a:spLocks noChangeArrowheads="1"/>
            </p:cNvSpPr>
            <p:nvPr/>
          </p:nvSpPr>
          <p:spPr bwMode="auto">
            <a:xfrm>
              <a:off x="1090" y="1767"/>
              <a:ext cx="14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Rectangle 125"/>
            <p:cNvSpPr>
              <a:spLocks noChangeArrowheads="1"/>
            </p:cNvSpPr>
            <p:nvPr/>
          </p:nvSpPr>
          <p:spPr bwMode="auto">
            <a:xfrm>
              <a:off x="1145" y="1553"/>
              <a:ext cx="194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R=0.01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Freeform 124"/>
            <p:cNvSpPr>
              <a:spLocks/>
            </p:cNvSpPr>
            <p:nvPr/>
          </p:nvSpPr>
          <p:spPr bwMode="auto">
            <a:xfrm>
              <a:off x="1966" y="1235"/>
              <a:ext cx="317" cy="83"/>
            </a:xfrm>
            <a:custGeom>
              <a:avLst/>
              <a:gdLst>
                <a:gd name="T0" fmla="*/ 0 w 317"/>
                <a:gd name="T1" fmla="*/ 42 h 83"/>
                <a:gd name="T2" fmla="*/ 21 w 317"/>
                <a:gd name="T3" fmla="*/ 0 h 83"/>
                <a:gd name="T4" fmla="*/ 62 w 317"/>
                <a:gd name="T5" fmla="*/ 83 h 83"/>
                <a:gd name="T6" fmla="*/ 104 w 317"/>
                <a:gd name="T7" fmla="*/ 0 h 83"/>
                <a:gd name="T8" fmla="*/ 145 w 317"/>
                <a:gd name="T9" fmla="*/ 83 h 83"/>
                <a:gd name="T10" fmla="*/ 179 w 317"/>
                <a:gd name="T11" fmla="*/ 0 h 83"/>
                <a:gd name="T12" fmla="*/ 221 w 317"/>
                <a:gd name="T13" fmla="*/ 83 h 83"/>
                <a:gd name="T14" fmla="*/ 242 w 317"/>
                <a:gd name="T15" fmla="*/ 42 h 83"/>
                <a:gd name="T16" fmla="*/ 317 w 317"/>
                <a:gd name="T17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83">
                  <a:moveTo>
                    <a:pt x="0" y="42"/>
                  </a:moveTo>
                  <a:lnTo>
                    <a:pt x="21" y="0"/>
                  </a:lnTo>
                  <a:lnTo>
                    <a:pt x="62" y="83"/>
                  </a:lnTo>
                  <a:lnTo>
                    <a:pt x="104" y="0"/>
                  </a:lnTo>
                  <a:lnTo>
                    <a:pt x="145" y="83"/>
                  </a:lnTo>
                  <a:lnTo>
                    <a:pt x="179" y="0"/>
                  </a:lnTo>
                  <a:lnTo>
                    <a:pt x="221" y="83"/>
                  </a:lnTo>
                  <a:lnTo>
                    <a:pt x="242" y="42"/>
                  </a:lnTo>
                  <a:lnTo>
                    <a:pt x="317" y="42"/>
                  </a:lnTo>
                </a:path>
              </a:pathLst>
            </a:cu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Line 123"/>
            <p:cNvSpPr>
              <a:spLocks noChangeShapeType="1"/>
            </p:cNvSpPr>
            <p:nvPr/>
          </p:nvSpPr>
          <p:spPr bwMode="auto">
            <a:xfrm>
              <a:off x="1890" y="1277"/>
              <a:ext cx="76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Oval 122"/>
            <p:cNvSpPr>
              <a:spLocks noChangeArrowheads="1"/>
            </p:cNvSpPr>
            <p:nvPr/>
          </p:nvSpPr>
          <p:spPr bwMode="auto">
            <a:xfrm>
              <a:off x="2277" y="1270"/>
              <a:ext cx="13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Oval 121"/>
            <p:cNvSpPr>
              <a:spLocks noChangeArrowheads="1"/>
            </p:cNvSpPr>
            <p:nvPr/>
          </p:nvSpPr>
          <p:spPr bwMode="auto">
            <a:xfrm>
              <a:off x="1883" y="1270"/>
              <a:ext cx="14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Rectangle 120"/>
            <p:cNvSpPr>
              <a:spLocks noChangeArrowheads="1"/>
            </p:cNvSpPr>
            <p:nvPr/>
          </p:nvSpPr>
          <p:spPr bwMode="auto">
            <a:xfrm>
              <a:off x="1835" y="1353"/>
              <a:ext cx="342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R=20000000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Arc 119"/>
            <p:cNvSpPr>
              <a:spLocks/>
            </p:cNvSpPr>
            <p:nvPr/>
          </p:nvSpPr>
          <p:spPr bwMode="auto">
            <a:xfrm>
              <a:off x="1738" y="1725"/>
              <a:ext cx="104" cy="49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600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599"/>
                  </a:cubicBezTo>
                </a:path>
                <a:path w="43200" h="21600" stroke="0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Arc 118"/>
            <p:cNvSpPr>
              <a:spLocks/>
            </p:cNvSpPr>
            <p:nvPr/>
          </p:nvSpPr>
          <p:spPr bwMode="auto">
            <a:xfrm>
              <a:off x="1642" y="1725"/>
              <a:ext cx="96" cy="49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600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599"/>
                  </a:cubicBezTo>
                </a:path>
                <a:path w="43200" h="21600" stroke="0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Arc 117"/>
            <p:cNvSpPr>
              <a:spLocks/>
            </p:cNvSpPr>
            <p:nvPr/>
          </p:nvSpPr>
          <p:spPr bwMode="auto">
            <a:xfrm>
              <a:off x="1842" y="1725"/>
              <a:ext cx="97" cy="49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600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599"/>
                  </a:cubicBezTo>
                </a:path>
                <a:path w="43200" h="21600" stroke="0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Line 116"/>
            <p:cNvSpPr>
              <a:spLocks noChangeShapeType="1"/>
            </p:cNvSpPr>
            <p:nvPr/>
          </p:nvSpPr>
          <p:spPr bwMode="auto">
            <a:xfrm>
              <a:off x="1594" y="1774"/>
              <a:ext cx="48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Line 115"/>
            <p:cNvSpPr>
              <a:spLocks noChangeShapeType="1"/>
            </p:cNvSpPr>
            <p:nvPr/>
          </p:nvSpPr>
          <p:spPr bwMode="auto">
            <a:xfrm>
              <a:off x="1939" y="1774"/>
              <a:ext cx="48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Oval 114"/>
            <p:cNvSpPr>
              <a:spLocks noChangeArrowheads="1"/>
            </p:cNvSpPr>
            <p:nvPr/>
          </p:nvSpPr>
          <p:spPr bwMode="auto">
            <a:xfrm>
              <a:off x="1587" y="1767"/>
              <a:ext cx="13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Oval 113"/>
            <p:cNvSpPr>
              <a:spLocks noChangeArrowheads="1"/>
            </p:cNvSpPr>
            <p:nvPr/>
          </p:nvSpPr>
          <p:spPr bwMode="auto">
            <a:xfrm>
              <a:off x="1980" y="1767"/>
              <a:ext cx="14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Rectangle 112"/>
            <p:cNvSpPr>
              <a:spLocks noChangeArrowheads="1"/>
            </p:cNvSpPr>
            <p:nvPr/>
          </p:nvSpPr>
          <p:spPr bwMode="auto">
            <a:xfrm>
              <a:off x="1560" y="1595"/>
              <a:ext cx="303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L=2.4e-008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Arc 111"/>
            <p:cNvSpPr>
              <a:spLocks/>
            </p:cNvSpPr>
            <p:nvPr/>
          </p:nvSpPr>
          <p:spPr bwMode="auto">
            <a:xfrm>
              <a:off x="1738" y="2423"/>
              <a:ext cx="104" cy="48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600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599"/>
                  </a:cubicBezTo>
                </a:path>
                <a:path w="43200" h="21600" stroke="0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Arc 110"/>
            <p:cNvSpPr>
              <a:spLocks/>
            </p:cNvSpPr>
            <p:nvPr/>
          </p:nvSpPr>
          <p:spPr bwMode="auto">
            <a:xfrm>
              <a:off x="1642" y="2423"/>
              <a:ext cx="96" cy="48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600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599"/>
                  </a:cubicBezTo>
                </a:path>
                <a:path w="43200" h="21600" stroke="0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Arc 109"/>
            <p:cNvSpPr>
              <a:spLocks/>
            </p:cNvSpPr>
            <p:nvPr/>
          </p:nvSpPr>
          <p:spPr bwMode="auto">
            <a:xfrm>
              <a:off x="1842" y="2423"/>
              <a:ext cx="97" cy="48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600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599"/>
                  </a:cubicBezTo>
                </a:path>
                <a:path w="43200" h="21600" stroke="0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Line 108"/>
            <p:cNvSpPr>
              <a:spLocks noChangeShapeType="1"/>
            </p:cNvSpPr>
            <p:nvPr/>
          </p:nvSpPr>
          <p:spPr bwMode="auto">
            <a:xfrm>
              <a:off x="1594" y="2471"/>
              <a:ext cx="48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Line 107"/>
            <p:cNvSpPr>
              <a:spLocks noChangeShapeType="1"/>
            </p:cNvSpPr>
            <p:nvPr/>
          </p:nvSpPr>
          <p:spPr bwMode="auto">
            <a:xfrm>
              <a:off x="1939" y="2471"/>
              <a:ext cx="48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Oval 106"/>
            <p:cNvSpPr>
              <a:spLocks noChangeArrowheads="1"/>
            </p:cNvSpPr>
            <p:nvPr/>
          </p:nvSpPr>
          <p:spPr bwMode="auto">
            <a:xfrm>
              <a:off x="1587" y="2464"/>
              <a:ext cx="13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Oval 105"/>
            <p:cNvSpPr>
              <a:spLocks noChangeArrowheads="1"/>
            </p:cNvSpPr>
            <p:nvPr/>
          </p:nvSpPr>
          <p:spPr bwMode="auto">
            <a:xfrm>
              <a:off x="1980" y="2464"/>
              <a:ext cx="14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Rectangle 104"/>
            <p:cNvSpPr>
              <a:spLocks noChangeArrowheads="1"/>
            </p:cNvSpPr>
            <p:nvPr/>
          </p:nvSpPr>
          <p:spPr bwMode="auto">
            <a:xfrm>
              <a:off x="1560" y="2285"/>
              <a:ext cx="303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L=2.4e-008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" name="Freeform 103"/>
            <p:cNvSpPr>
              <a:spLocks/>
            </p:cNvSpPr>
            <p:nvPr/>
          </p:nvSpPr>
          <p:spPr bwMode="auto">
            <a:xfrm>
              <a:off x="1966" y="1933"/>
              <a:ext cx="317" cy="82"/>
            </a:xfrm>
            <a:custGeom>
              <a:avLst/>
              <a:gdLst>
                <a:gd name="T0" fmla="*/ 0 w 317"/>
                <a:gd name="T1" fmla="*/ 41 h 82"/>
                <a:gd name="T2" fmla="*/ 21 w 317"/>
                <a:gd name="T3" fmla="*/ 0 h 82"/>
                <a:gd name="T4" fmla="*/ 62 w 317"/>
                <a:gd name="T5" fmla="*/ 82 h 82"/>
                <a:gd name="T6" fmla="*/ 104 w 317"/>
                <a:gd name="T7" fmla="*/ 0 h 82"/>
                <a:gd name="T8" fmla="*/ 145 w 317"/>
                <a:gd name="T9" fmla="*/ 82 h 82"/>
                <a:gd name="T10" fmla="*/ 179 w 317"/>
                <a:gd name="T11" fmla="*/ 0 h 82"/>
                <a:gd name="T12" fmla="*/ 221 w 317"/>
                <a:gd name="T13" fmla="*/ 82 h 82"/>
                <a:gd name="T14" fmla="*/ 242 w 317"/>
                <a:gd name="T15" fmla="*/ 41 h 82"/>
                <a:gd name="T16" fmla="*/ 317 w 317"/>
                <a:gd name="T17" fmla="*/ 4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82">
                  <a:moveTo>
                    <a:pt x="0" y="41"/>
                  </a:moveTo>
                  <a:lnTo>
                    <a:pt x="21" y="0"/>
                  </a:lnTo>
                  <a:lnTo>
                    <a:pt x="62" y="82"/>
                  </a:lnTo>
                  <a:lnTo>
                    <a:pt x="104" y="0"/>
                  </a:lnTo>
                  <a:lnTo>
                    <a:pt x="145" y="82"/>
                  </a:lnTo>
                  <a:lnTo>
                    <a:pt x="179" y="0"/>
                  </a:lnTo>
                  <a:lnTo>
                    <a:pt x="221" y="82"/>
                  </a:lnTo>
                  <a:lnTo>
                    <a:pt x="242" y="41"/>
                  </a:lnTo>
                  <a:lnTo>
                    <a:pt x="317" y="41"/>
                  </a:lnTo>
                </a:path>
              </a:pathLst>
            </a:cu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Line 102"/>
            <p:cNvSpPr>
              <a:spLocks noChangeShapeType="1"/>
            </p:cNvSpPr>
            <p:nvPr/>
          </p:nvSpPr>
          <p:spPr bwMode="auto">
            <a:xfrm>
              <a:off x="1890" y="1974"/>
              <a:ext cx="76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Oval 101"/>
            <p:cNvSpPr>
              <a:spLocks noChangeArrowheads="1"/>
            </p:cNvSpPr>
            <p:nvPr/>
          </p:nvSpPr>
          <p:spPr bwMode="auto">
            <a:xfrm>
              <a:off x="2277" y="1967"/>
              <a:ext cx="13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Oval 100"/>
            <p:cNvSpPr>
              <a:spLocks noChangeArrowheads="1"/>
            </p:cNvSpPr>
            <p:nvPr/>
          </p:nvSpPr>
          <p:spPr bwMode="auto">
            <a:xfrm>
              <a:off x="1883" y="1967"/>
              <a:ext cx="14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Rectangle 99"/>
            <p:cNvSpPr>
              <a:spLocks noChangeArrowheads="1"/>
            </p:cNvSpPr>
            <p:nvPr/>
          </p:nvSpPr>
          <p:spPr bwMode="auto">
            <a:xfrm>
              <a:off x="1835" y="2050"/>
              <a:ext cx="342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R=20000000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Freeform 98"/>
            <p:cNvSpPr>
              <a:spLocks/>
            </p:cNvSpPr>
            <p:nvPr/>
          </p:nvSpPr>
          <p:spPr bwMode="auto">
            <a:xfrm>
              <a:off x="1173" y="2429"/>
              <a:ext cx="317" cy="83"/>
            </a:xfrm>
            <a:custGeom>
              <a:avLst/>
              <a:gdLst>
                <a:gd name="T0" fmla="*/ 0 w 317"/>
                <a:gd name="T1" fmla="*/ 42 h 83"/>
                <a:gd name="T2" fmla="*/ 20 w 317"/>
                <a:gd name="T3" fmla="*/ 0 h 83"/>
                <a:gd name="T4" fmla="*/ 62 w 317"/>
                <a:gd name="T5" fmla="*/ 83 h 83"/>
                <a:gd name="T6" fmla="*/ 103 w 317"/>
                <a:gd name="T7" fmla="*/ 0 h 83"/>
                <a:gd name="T8" fmla="*/ 138 w 317"/>
                <a:gd name="T9" fmla="*/ 83 h 83"/>
                <a:gd name="T10" fmla="*/ 179 w 317"/>
                <a:gd name="T11" fmla="*/ 0 h 83"/>
                <a:gd name="T12" fmla="*/ 221 w 317"/>
                <a:gd name="T13" fmla="*/ 83 h 83"/>
                <a:gd name="T14" fmla="*/ 241 w 317"/>
                <a:gd name="T15" fmla="*/ 42 h 83"/>
                <a:gd name="T16" fmla="*/ 317 w 317"/>
                <a:gd name="T17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83">
                  <a:moveTo>
                    <a:pt x="0" y="42"/>
                  </a:moveTo>
                  <a:lnTo>
                    <a:pt x="20" y="0"/>
                  </a:lnTo>
                  <a:lnTo>
                    <a:pt x="62" y="83"/>
                  </a:lnTo>
                  <a:lnTo>
                    <a:pt x="103" y="0"/>
                  </a:lnTo>
                  <a:lnTo>
                    <a:pt x="138" y="83"/>
                  </a:lnTo>
                  <a:lnTo>
                    <a:pt x="179" y="0"/>
                  </a:lnTo>
                  <a:lnTo>
                    <a:pt x="221" y="83"/>
                  </a:lnTo>
                  <a:lnTo>
                    <a:pt x="241" y="42"/>
                  </a:lnTo>
                  <a:lnTo>
                    <a:pt x="317" y="42"/>
                  </a:lnTo>
                </a:path>
              </a:pathLst>
            </a:cu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Line 97"/>
            <p:cNvSpPr>
              <a:spLocks noChangeShapeType="1"/>
            </p:cNvSpPr>
            <p:nvPr/>
          </p:nvSpPr>
          <p:spPr bwMode="auto">
            <a:xfrm>
              <a:off x="1097" y="2471"/>
              <a:ext cx="76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Oval 96"/>
            <p:cNvSpPr>
              <a:spLocks noChangeArrowheads="1"/>
            </p:cNvSpPr>
            <p:nvPr/>
          </p:nvSpPr>
          <p:spPr bwMode="auto">
            <a:xfrm>
              <a:off x="1483" y="2464"/>
              <a:ext cx="14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Oval 95"/>
            <p:cNvSpPr>
              <a:spLocks noChangeArrowheads="1"/>
            </p:cNvSpPr>
            <p:nvPr/>
          </p:nvSpPr>
          <p:spPr bwMode="auto">
            <a:xfrm>
              <a:off x="1090" y="2464"/>
              <a:ext cx="14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Rectangle 94"/>
            <p:cNvSpPr>
              <a:spLocks noChangeArrowheads="1"/>
            </p:cNvSpPr>
            <p:nvPr/>
          </p:nvSpPr>
          <p:spPr bwMode="auto">
            <a:xfrm>
              <a:off x="1145" y="2250"/>
              <a:ext cx="194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R=0.01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Line 93"/>
            <p:cNvSpPr>
              <a:spLocks noChangeShapeType="1"/>
            </p:cNvSpPr>
            <p:nvPr/>
          </p:nvSpPr>
          <p:spPr bwMode="auto">
            <a:xfrm>
              <a:off x="2263" y="2402"/>
              <a:ext cx="0" cy="131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Line 92"/>
            <p:cNvSpPr>
              <a:spLocks noChangeShapeType="1"/>
            </p:cNvSpPr>
            <p:nvPr/>
          </p:nvSpPr>
          <p:spPr bwMode="auto">
            <a:xfrm>
              <a:off x="2311" y="2402"/>
              <a:ext cx="0" cy="131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Line 91"/>
            <p:cNvSpPr>
              <a:spLocks noChangeShapeType="1"/>
            </p:cNvSpPr>
            <p:nvPr/>
          </p:nvSpPr>
          <p:spPr bwMode="auto">
            <a:xfrm flipH="1">
              <a:off x="2311" y="2471"/>
              <a:ext cx="172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Line 90"/>
            <p:cNvSpPr>
              <a:spLocks noChangeShapeType="1"/>
            </p:cNvSpPr>
            <p:nvPr/>
          </p:nvSpPr>
          <p:spPr bwMode="auto">
            <a:xfrm>
              <a:off x="2090" y="2471"/>
              <a:ext cx="173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Oval 89"/>
            <p:cNvSpPr>
              <a:spLocks noChangeArrowheads="1"/>
            </p:cNvSpPr>
            <p:nvPr/>
          </p:nvSpPr>
          <p:spPr bwMode="auto">
            <a:xfrm>
              <a:off x="2083" y="2464"/>
              <a:ext cx="14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Oval 88"/>
            <p:cNvSpPr>
              <a:spLocks noChangeArrowheads="1"/>
            </p:cNvSpPr>
            <p:nvPr/>
          </p:nvSpPr>
          <p:spPr bwMode="auto">
            <a:xfrm>
              <a:off x="2477" y="2464"/>
              <a:ext cx="13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Rectangle 87"/>
            <p:cNvSpPr>
              <a:spLocks noChangeArrowheads="1"/>
            </p:cNvSpPr>
            <p:nvPr/>
          </p:nvSpPr>
          <p:spPr bwMode="auto">
            <a:xfrm>
              <a:off x="2208" y="2575"/>
              <a:ext cx="660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C=81.9301249915538pF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3" name="Rectangle 86"/>
            <p:cNvSpPr>
              <a:spLocks noChangeArrowheads="1"/>
            </p:cNvSpPr>
            <p:nvPr/>
          </p:nvSpPr>
          <p:spPr bwMode="auto">
            <a:xfrm>
              <a:off x="497" y="1725"/>
              <a:ext cx="200" cy="97"/>
            </a:xfrm>
            <a:prstGeom prst="rect">
              <a:avLst/>
            </a:prstGeom>
            <a:noFill/>
            <a:ln w="4445">
              <a:solidFill>
                <a:srgbClr val="00BFB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Rectangle 85"/>
            <p:cNvSpPr>
              <a:spLocks noChangeArrowheads="1"/>
            </p:cNvSpPr>
            <p:nvPr/>
          </p:nvSpPr>
          <p:spPr bwMode="auto">
            <a:xfrm>
              <a:off x="524" y="1739"/>
              <a:ext cx="176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400" b="0" i="0" u="none" strike="noStrike" cap="none" normalizeH="0" baseline="0" smtClean="0">
                  <a:ln>
                    <a:noFill/>
                  </a:ln>
                  <a:solidFill>
                    <a:srgbClr val="00BFBF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R+jX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5" name="Line 84"/>
            <p:cNvSpPr>
              <a:spLocks noChangeShapeType="1"/>
            </p:cNvSpPr>
            <p:nvPr/>
          </p:nvSpPr>
          <p:spPr bwMode="auto">
            <a:xfrm>
              <a:off x="400" y="1774"/>
              <a:ext cx="97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Line 83"/>
            <p:cNvSpPr>
              <a:spLocks noChangeShapeType="1"/>
            </p:cNvSpPr>
            <p:nvPr/>
          </p:nvSpPr>
          <p:spPr bwMode="auto">
            <a:xfrm flipH="1">
              <a:off x="697" y="1774"/>
              <a:ext cx="103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Oval 82"/>
            <p:cNvSpPr>
              <a:spLocks noChangeArrowheads="1"/>
            </p:cNvSpPr>
            <p:nvPr/>
          </p:nvSpPr>
          <p:spPr bwMode="auto">
            <a:xfrm>
              <a:off x="393" y="1767"/>
              <a:ext cx="14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Oval 81"/>
            <p:cNvSpPr>
              <a:spLocks noChangeArrowheads="1"/>
            </p:cNvSpPr>
            <p:nvPr/>
          </p:nvSpPr>
          <p:spPr bwMode="auto">
            <a:xfrm>
              <a:off x="793" y="1767"/>
              <a:ext cx="14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Rectangle 80"/>
            <p:cNvSpPr>
              <a:spLocks noChangeArrowheads="1"/>
            </p:cNvSpPr>
            <p:nvPr/>
          </p:nvSpPr>
          <p:spPr bwMode="auto">
            <a:xfrm>
              <a:off x="600" y="1891"/>
              <a:ext cx="384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RZ=1.08meter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0" name="Rectangle 79"/>
            <p:cNvSpPr>
              <a:spLocks noChangeArrowheads="1"/>
            </p:cNvSpPr>
            <p:nvPr/>
          </p:nvSpPr>
          <p:spPr bwMode="auto">
            <a:xfrm>
              <a:off x="600" y="1960"/>
              <a:ext cx="271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IZ=30ohm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1" name="Rectangle 78"/>
            <p:cNvSpPr>
              <a:spLocks noChangeArrowheads="1"/>
            </p:cNvSpPr>
            <p:nvPr/>
          </p:nvSpPr>
          <p:spPr bwMode="auto">
            <a:xfrm>
              <a:off x="497" y="2423"/>
              <a:ext cx="200" cy="96"/>
            </a:xfrm>
            <a:prstGeom prst="rect">
              <a:avLst/>
            </a:prstGeom>
            <a:noFill/>
            <a:ln w="4445">
              <a:solidFill>
                <a:srgbClr val="00BFB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" name="Rectangle 77"/>
            <p:cNvSpPr>
              <a:spLocks noChangeArrowheads="1"/>
            </p:cNvSpPr>
            <p:nvPr/>
          </p:nvSpPr>
          <p:spPr bwMode="auto">
            <a:xfrm>
              <a:off x="524" y="2436"/>
              <a:ext cx="176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400" b="0" i="0" u="none" strike="noStrike" cap="none" normalizeH="0" baseline="0" smtClean="0">
                  <a:ln>
                    <a:noFill/>
                  </a:ln>
                  <a:solidFill>
                    <a:srgbClr val="00BFBF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R+jX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3" name="Line 76"/>
            <p:cNvSpPr>
              <a:spLocks noChangeShapeType="1"/>
            </p:cNvSpPr>
            <p:nvPr/>
          </p:nvSpPr>
          <p:spPr bwMode="auto">
            <a:xfrm>
              <a:off x="400" y="2471"/>
              <a:ext cx="97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" name="Line 75"/>
            <p:cNvSpPr>
              <a:spLocks noChangeShapeType="1"/>
            </p:cNvSpPr>
            <p:nvPr/>
          </p:nvSpPr>
          <p:spPr bwMode="auto">
            <a:xfrm flipH="1">
              <a:off x="697" y="2471"/>
              <a:ext cx="103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" name="Oval 74"/>
            <p:cNvSpPr>
              <a:spLocks noChangeArrowheads="1"/>
            </p:cNvSpPr>
            <p:nvPr/>
          </p:nvSpPr>
          <p:spPr bwMode="auto">
            <a:xfrm>
              <a:off x="393" y="2464"/>
              <a:ext cx="14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Oval 73"/>
            <p:cNvSpPr>
              <a:spLocks noChangeArrowheads="1"/>
            </p:cNvSpPr>
            <p:nvPr/>
          </p:nvSpPr>
          <p:spPr bwMode="auto">
            <a:xfrm>
              <a:off x="793" y="2464"/>
              <a:ext cx="14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7" name="Rectangle 72"/>
            <p:cNvSpPr>
              <a:spLocks noChangeArrowheads="1"/>
            </p:cNvSpPr>
            <p:nvPr/>
          </p:nvSpPr>
          <p:spPr bwMode="auto">
            <a:xfrm>
              <a:off x="600" y="2582"/>
              <a:ext cx="384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RZ=1.08meter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8" name="Rectangle 71"/>
            <p:cNvSpPr>
              <a:spLocks noChangeArrowheads="1"/>
            </p:cNvSpPr>
            <p:nvPr/>
          </p:nvSpPr>
          <p:spPr bwMode="auto">
            <a:xfrm>
              <a:off x="600" y="2651"/>
              <a:ext cx="271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IZ=30ohm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" name="Oval 70"/>
            <p:cNvSpPr>
              <a:spLocks noChangeArrowheads="1"/>
            </p:cNvSpPr>
            <p:nvPr/>
          </p:nvSpPr>
          <p:spPr bwMode="auto">
            <a:xfrm>
              <a:off x="8892" y="3113"/>
              <a:ext cx="97" cy="103"/>
            </a:xfrm>
            <a:prstGeom prst="ellips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0" name="Line 69"/>
            <p:cNvSpPr>
              <a:spLocks noChangeShapeType="1"/>
            </p:cNvSpPr>
            <p:nvPr/>
          </p:nvSpPr>
          <p:spPr bwMode="auto">
            <a:xfrm flipV="1">
              <a:off x="8941" y="3161"/>
              <a:ext cx="0" cy="104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Line 68"/>
            <p:cNvSpPr>
              <a:spLocks noChangeShapeType="1"/>
            </p:cNvSpPr>
            <p:nvPr/>
          </p:nvSpPr>
          <p:spPr bwMode="auto">
            <a:xfrm flipV="1">
              <a:off x="8892" y="2989"/>
              <a:ext cx="0" cy="172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2" name="Line 67"/>
            <p:cNvSpPr>
              <a:spLocks noChangeShapeType="1"/>
            </p:cNvSpPr>
            <p:nvPr/>
          </p:nvSpPr>
          <p:spPr bwMode="auto">
            <a:xfrm flipV="1">
              <a:off x="8989" y="2989"/>
              <a:ext cx="0" cy="172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3" name="Arc 66"/>
            <p:cNvSpPr>
              <a:spLocks/>
            </p:cNvSpPr>
            <p:nvPr/>
          </p:nvSpPr>
          <p:spPr bwMode="auto">
            <a:xfrm>
              <a:off x="8892" y="2933"/>
              <a:ext cx="97" cy="54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16 w 43200"/>
                <a:gd name="T1" fmla="*/ 22430 h 22439"/>
                <a:gd name="T2" fmla="*/ 43184 w 43200"/>
                <a:gd name="T3" fmla="*/ 22439 h 22439"/>
                <a:gd name="T4" fmla="*/ 21600 w 43200"/>
                <a:gd name="T5" fmla="*/ 21600 h 22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2439" fill="none" extrusionOk="0">
                  <a:moveTo>
                    <a:pt x="15" y="22430"/>
                  </a:moveTo>
                  <a:cubicBezTo>
                    <a:pt x="5" y="22153"/>
                    <a:pt x="0" y="2187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21879"/>
                    <a:pt x="43194" y="22159"/>
                    <a:pt x="43183" y="22438"/>
                  </a:cubicBezTo>
                </a:path>
                <a:path w="43200" h="22439" stroke="0" extrusionOk="0">
                  <a:moveTo>
                    <a:pt x="15" y="22430"/>
                  </a:moveTo>
                  <a:cubicBezTo>
                    <a:pt x="5" y="22153"/>
                    <a:pt x="0" y="2187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21879"/>
                    <a:pt x="43194" y="22159"/>
                    <a:pt x="43183" y="22438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4" name="Line 65"/>
            <p:cNvSpPr>
              <a:spLocks noChangeShapeType="1"/>
            </p:cNvSpPr>
            <p:nvPr/>
          </p:nvSpPr>
          <p:spPr bwMode="auto">
            <a:xfrm flipV="1">
              <a:off x="8941" y="2864"/>
              <a:ext cx="0" cy="69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5" name="Oval 64"/>
            <p:cNvSpPr>
              <a:spLocks noChangeArrowheads="1"/>
            </p:cNvSpPr>
            <p:nvPr/>
          </p:nvSpPr>
          <p:spPr bwMode="auto">
            <a:xfrm>
              <a:off x="8934" y="3258"/>
              <a:ext cx="13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6" name="Oval 63"/>
            <p:cNvSpPr>
              <a:spLocks noChangeArrowheads="1"/>
            </p:cNvSpPr>
            <p:nvPr/>
          </p:nvSpPr>
          <p:spPr bwMode="auto">
            <a:xfrm>
              <a:off x="8934" y="2857"/>
              <a:ext cx="13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7" name="Rectangle 62"/>
            <p:cNvSpPr>
              <a:spLocks noChangeArrowheads="1"/>
            </p:cNvSpPr>
            <p:nvPr/>
          </p:nvSpPr>
          <p:spPr bwMode="auto">
            <a:xfrm>
              <a:off x="9037" y="2961"/>
              <a:ext cx="261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DI=56mm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8" name="Rectangle 61"/>
            <p:cNvSpPr>
              <a:spLocks noChangeArrowheads="1"/>
            </p:cNvSpPr>
            <p:nvPr/>
          </p:nvSpPr>
          <p:spPr bwMode="auto">
            <a:xfrm>
              <a:off x="9037" y="3044"/>
              <a:ext cx="324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DO=150mm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>
              <a:off x="9037" y="3196"/>
              <a:ext cx="307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P=1350mm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0" name="Rectangle 59"/>
            <p:cNvSpPr>
              <a:spLocks noChangeArrowheads="1"/>
            </p:cNvSpPr>
            <p:nvPr/>
          </p:nvSpPr>
          <p:spPr bwMode="auto">
            <a:xfrm>
              <a:off x="9037" y="3120"/>
              <a:ext cx="151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ER=1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1" name="Line 58"/>
            <p:cNvSpPr>
              <a:spLocks noChangeShapeType="1"/>
            </p:cNvSpPr>
            <p:nvPr/>
          </p:nvSpPr>
          <p:spPr bwMode="auto">
            <a:xfrm flipH="1">
              <a:off x="4270" y="1774"/>
              <a:ext cx="104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2" name="Line 57"/>
            <p:cNvSpPr>
              <a:spLocks noChangeShapeType="1"/>
            </p:cNvSpPr>
            <p:nvPr/>
          </p:nvSpPr>
          <p:spPr bwMode="auto">
            <a:xfrm>
              <a:off x="8147" y="2071"/>
              <a:ext cx="297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3" name="Line 56"/>
            <p:cNvSpPr>
              <a:spLocks noChangeShapeType="1"/>
            </p:cNvSpPr>
            <p:nvPr/>
          </p:nvSpPr>
          <p:spPr bwMode="auto">
            <a:xfrm flipH="1">
              <a:off x="3877" y="1774"/>
              <a:ext cx="97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4" name="Line 55"/>
            <p:cNvSpPr>
              <a:spLocks noChangeShapeType="1"/>
            </p:cNvSpPr>
            <p:nvPr/>
          </p:nvSpPr>
          <p:spPr bwMode="auto">
            <a:xfrm flipH="1">
              <a:off x="3774" y="1774"/>
              <a:ext cx="103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5" name="Oval 54"/>
            <p:cNvSpPr>
              <a:spLocks noChangeArrowheads="1"/>
            </p:cNvSpPr>
            <p:nvPr/>
          </p:nvSpPr>
          <p:spPr bwMode="auto">
            <a:xfrm>
              <a:off x="3863" y="1760"/>
              <a:ext cx="21" cy="28"/>
            </a:xfrm>
            <a:prstGeom prst="ellipse">
              <a:avLst/>
            </a:prstGeom>
            <a:solidFill>
              <a:srgbClr val="0000FF"/>
            </a:solidFill>
            <a:ln w="4445">
              <a:solidFill>
                <a:srgbClr val="0000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6" name="Line 53"/>
            <p:cNvSpPr>
              <a:spLocks noChangeShapeType="1"/>
            </p:cNvSpPr>
            <p:nvPr/>
          </p:nvSpPr>
          <p:spPr bwMode="auto">
            <a:xfrm flipH="1">
              <a:off x="4767" y="2471"/>
              <a:ext cx="200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7" name="Line 52"/>
            <p:cNvSpPr>
              <a:spLocks noChangeShapeType="1"/>
            </p:cNvSpPr>
            <p:nvPr/>
          </p:nvSpPr>
          <p:spPr bwMode="auto">
            <a:xfrm>
              <a:off x="4767" y="1774"/>
              <a:ext cx="200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8" name="Line 51"/>
            <p:cNvSpPr>
              <a:spLocks noChangeShapeType="1"/>
            </p:cNvSpPr>
            <p:nvPr/>
          </p:nvSpPr>
          <p:spPr bwMode="auto">
            <a:xfrm>
              <a:off x="4967" y="1774"/>
              <a:ext cx="0" cy="297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9" name="Line 50"/>
            <p:cNvSpPr>
              <a:spLocks noChangeShapeType="1"/>
            </p:cNvSpPr>
            <p:nvPr/>
          </p:nvSpPr>
          <p:spPr bwMode="auto">
            <a:xfrm flipH="1">
              <a:off x="4967" y="2071"/>
              <a:ext cx="200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0" name="Line 49"/>
            <p:cNvSpPr>
              <a:spLocks noChangeShapeType="1"/>
            </p:cNvSpPr>
            <p:nvPr/>
          </p:nvSpPr>
          <p:spPr bwMode="auto">
            <a:xfrm>
              <a:off x="4967" y="2071"/>
              <a:ext cx="0" cy="40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1" name="Oval 48"/>
            <p:cNvSpPr>
              <a:spLocks noChangeArrowheads="1"/>
            </p:cNvSpPr>
            <p:nvPr/>
          </p:nvSpPr>
          <p:spPr bwMode="auto">
            <a:xfrm>
              <a:off x="4953" y="2057"/>
              <a:ext cx="28" cy="27"/>
            </a:xfrm>
            <a:prstGeom prst="ellipse">
              <a:avLst/>
            </a:prstGeom>
            <a:solidFill>
              <a:srgbClr val="0000FF"/>
            </a:solidFill>
            <a:ln w="4445">
              <a:solidFill>
                <a:srgbClr val="0000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2" name="Oval 47"/>
            <p:cNvSpPr>
              <a:spLocks noChangeArrowheads="1"/>
            </p:cNvSpPr>
            <p:nvPr/>
          </p:nvSpPr>
          <p:spPr bwMode="auto">
            <a:xfrm>
              <a:off x="4953" y="1760"/>
              <a:ext cx="28" cy="28"/>
            </a:xfrm>
            <a:prstGeom prst="ellipse">
              <a:avLst/>
            </a:prstGeom>
            <a:solidFill>
              <a:srgbClr val="0000FF"/>
            </a:solidFill>
            <a:ln w="4445">
              <a:solidFill>
                <a:srgbClr val="0000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3" name="Rectangle 46"/>
            <p:cNvSpPr>
              <a:spLocks noChangeArrowheads="1"/>
            </p:cNvSpPr>
            <p:nvPr/>
          </p:nvSpPr>
          <p:spPr bwMode="auto">
            <a:xfrm>
              <a:off x="4905" y="1712"/>
              <a:ext cx="153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net_T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4" name="Line 45"/>
            <p:cNvSpPr>
              <a:spLocks noChangeShapeType="1"/>
            </p:cNvSpPr>
            <p:nvPr/>
          </p:nvSpPr>
          <p:spPr bwMode="auto">
            <a:xfrm>
              <a:off x="1490" y="1774"/>
              <a:ext cx="104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5" name="Line 44"/>
            <p:cNvSpPr>
              <a:spLocks noChangeShapeType="1"/>
            </p:cNvSpPr>
            <p:nvPr/>
          </p:nvSpPr>
          <p:spPr bwMode="auto">
            <a:xfrm>
              <a:off x="1987" y="1774"/>
              <a:ext cx="103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6" name="Line 43"/>
            <p:cNvSpPr>
              <a:spLocks noChangeShapeType="1"/>
            </p:cNvSpPr>
            <p:nvPr/>
          </p:nvSpPr>
          <p:spPr bwMode="auto">
            <a:xfrm flipH="1">
              <a:off x="897" y="1277"/>
              <a:ext cx="993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7" name="Line 42"/>
            <p:cNvSpPr>
              <a:spLocks noChangeShapeType="1"/>
            </p:cNvSpPr>
            <p:nvPr/>
          </p:nvSpPr>
          <p:spPr bwMode="auto">
            <a:xfrm>
              <a:off x="897" y="1277"/>
              <a:ext cx="0" cy="497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8" name="Line 41"/>
            <p:cNvSpPr>
              <a:spLocks noChangeShapeType="1"/>
            </p:cNvSpPr>
            <p:nvPr/>
          </p:nvSpPr>
          <p:spPr bwMode="auto">
            <a:xfrm>
              <a:off x="897" y="1774"/>
              <a:ext cx="200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9" name="Line 40"/>
            <p:cNvSpPr>
              <a:spLocks noChangeShapeType="1"/>
            </p:cNvSpPr>
            <p:nvPr/>
          </p:nvSpPr>
          <p:spPr bwMode="auto">
            <a:xfrm flipH="1">
              <a:off x="800" y="1774"/>
              <a:ext cx="97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0" name="Oval 39"/>
            <p:cNvSpPr>
              <a:spLocks noChangeArrowheads="1"/>
            </p:cNvSpPr>
            <p:nvPr/>
          </p:nvSpPr>
          <p:spPr bwMode="auto">
            <a:xfrm>
              <a:off x="883" y="1760"/>
              <a:ext cx="28" cy="28"/>
            </a:xfrm>
            <a:prstGeom prst="ellipse">
              <a:avLst/>
            </a:prstGeom>
            <a:solidFill>
              <a:srgbClr val="0000FF"/>
            </a:solidFill>
            <a:ln w="4445">
              <a:solidFill>
                <a:srgbClr val="0000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1" name="Line 38"/>
            <p:cNvSpPr>
              <a:spLocks noChangeShapeType="1"/>
            </p:cNvSpPr>
            <p:nvPr/>
          </p:nvSpPr>
          <p:spPr bwMode="auto">
            <a:xfrm flipH="1">
              <a:off x="3277" y="1774"/>
              <a:ext cx="103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2" name="Line 37"/>
            <p:cNvSpPr>
              <a:spLocks noChangeShapeType="1"/>
            </p:cNvSpPr>
            <p:nvPr/>
          </p:nvSpPr>
          <p:spPr bwMode="auto">
            <a:xfrm>
              <a:off x="2483" y="1774"/>
              <a:ext cx="201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3" name="Line 36"/>
            <p:cNvSpPr>
              <a:spLocks noChangeShapeType="1"/>
            </p:cNvSpPr>
            <p:nvPr/>
          </p:nvSpPr>
          <p:spPr bwMode="auto">
            <a:xfrm flipV="1">
              <a:off x="2684" y="1277"/>
              <a:ext cx="0" cy="497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4" name="Line 35"/>
            <p:cNvSpPr>
              <a:spLocks noChangeShapeType="1"/>
            </p:cNvSpPr>
            <p:nvPr/>
          </p:nvSpPr>
          <p:spPr bwMode="auto">
            <a:xfrm flipH="1">
              <a:off x="2283" y="1277"/>
              <a:ext cx="401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5" name="Line 34"/>
            <p:cNvSpPr>
              <a:spLocks noChangeShapeType="1"/>
            </p:cNvSpPr>
            <p:nvPr/>
          </p:nvSpPr>
          <p:spPr bwMode="auto">
            <a:xfrm flipH="1">
              <a:off x="2684" y="1774"/>
              <a:ext cx="593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6" name="Oval 33"/>
            <p:cNvSpPr>
              <a:spLocks noChangeArrowheads="1"/>
            </p:cNvSpPr>
            <p:nvPr/>
          </p:nvSpPr>
          <p:spPr bwMode="auto">
            <a:xfrm>
              <a:off x="2670" y="1760"/>
              <a:ext cx="27" cy="28"/>
            </a:xfrm>
            <a:prstGeom prst="ellipse">
              <a:avLst/>
            </a:prstGeom>
            <a:solidFill>
              <a:srgbClr val="0000FF"/>
            </a:solidFill>
            <a:ln w="4445">
              <a:solidFill>
                <a:srgbClr val="0000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7" name="Oval 32"/>
            <p:cNvSpPr>
              <a:spLocks noChangeArrowheads="1"/>
            </p:cNvSpPr>
            <p:nvPr/>
          </p:nvSpPr>
          <p:spPr bwMode="auto">
            <a:xfrm>
              <a:off x="3270" y="1760"/>
              <a:ext cx="21" cy="28"/>
            </a:xfrm>
            <a:prstGeom prst="ellipse">
              <a:avLst/>
            </a:prstGeom>
            <a:solidFill>
              <a:srgbClr val="0000FF"/>
            </a:solidFill>
            <a:ln w="4445">
              <a:solidFill>
                <a:srgbClr val="0000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8" name="Line 31"/>
            <p:cNvSpPr>
              <a:spLocks noChangeShapeType="1"/>
            </p:cNvSpPr>
            <p:nvPr/>
          </p:nvSpPr>
          <p:spPr bwMode="auto">
            <a:xfrm flipH="1">
              <a:off x="3277" y="2471"/>
              <a:ext cx="103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9" name="Line 30"/>
            <p:cNvSpPr>
              <a:spLocks noChangeShapeType="1"/>
            </p:cNvSpPr>
            <p:nvPr/>
          </p:nvSpPr>
          <p:spPr bwMode="auto">
            <a:xfrm>
              <a:off x="2483" y="2471"/>
              <a:ext cx="201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0" name="Line 29"/>
            <p:cNvSpPr>
              <a:spLocks noChangeShapeType="1"/>
            </p:cNvSpPr>
            <p:nvPr/>
          </p:nvSpPr>
          <p:spPr bwMode="auto">
            <a:xfrm flipH="1">
              <a:off x="2283" y="1974"/>
              <a:ext cx="401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1" name="Line 28"/>
            <p:cNvSpPr>
              <a:spLocks noChangeShapeType="1"/>
            </p:cNvSpPr>
            <p:nvPr/>
          </p:nvSpPr>
          <p:spPr bwMode="auto">
            <a:xfrm flipV="1">
              <a:off x="2684" y="1974"/>
              <a:ext cx="0" cy="497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2" name="Line 27"/>
            <p:cNvSpPr>
              <a:spLocks noChangeShapeType="1"/>
            </p:cNvSpPr>
            <p:nvPr/>
          </p:nvSpPr>
          <p:spPr bwMode="auto">
            <a:xfrm flipH="1">
              <a:off x="2684" y="2471"/>
              <a:ext cx="593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3" name="Oval 26"/>
            <p:cNvSpPr>
              <a:spLocks noChangeArrowheads="1"/>
            </p:cNvSpPr>
            <p:nvPr/>
          </p:nvSpPr>
          <p:spPr bwMode="auto">
            <a:xfrm>
              <a:off x="2670" y="2457"/>
              <a:ext cx="27" cy="21"/>
            </a:xfrm>
            <a:prstGeom prst="ellipse">
              <a:avLst/>
            </a:prstGeom>
            <a:solidFill>
              <a:srgbClr val="0000FF"/>
            </a:solidFill>
            <a:ln w="4445">
              <a:solidFill>
                <a:srgbClr val="0000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4" name="Oval 25"/>
            <p:cNvSpPr>
              <a:spLocks noChangeArrowheads="1"/>
            </p:cNvSpPr>
            <p:nvPr/>
          </p:nvSpPr>
          <p:spPr bwMode="auto">
            <a:xfrm>
              <a:off x="3270" y="2457"/>
              <a:ext cx="21" cy="21"/>
            </a:xfrm>
            <a:prstGeom prst="ellipse">
              <a:avLst/>
            </a:prstGeom>
            <a:solidFill>
              <a:srgbClr val="0000FF"/>
            </a:solidFill>
            <a:ln w="4445">
              <a:solidFill>
                <a:srgbClr val="0000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5" name="Line 24"/>
            <p:cNvSpPr>
              <a:spLocks noChangeShapeType="1"/>
            </p:cNvSpPr>
            <p:nvPr/>
          </p:nvSpPr>
          <p:spPr bwMode="auto">
            <a:xfrm flipH="1">
              <a:off x="897" y="1974"/>
              <a:ext cx="993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6" name="Line 23"/>
            <p:cNvSpPr>
              <a:spLocks noChangeShapeType="1"/>
            </p:cNvSpPr>
            <p:nvPr/>
          </p:nvSpPr>
          <p:spPr bwMode="auto">
            <a:xfrm>
              <a:off x="897" y="2471"/>
              <a:ext cx="200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7" name="Line 22"/>
            <p:cNvSpPr>
              <a:spLocks noChangeShapeType="1"/>
            </p:cNvSpPr>
            <p:nvPr/>
          </p:nvSpPr>
          <p:spPr bwMode="auto">
            <a:xfrm>
              <a:off x="897" y="1974"/>
              <a:ext cx="0" cy="497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8" name="Line 21"/>
            <p:cNvSpPr>
              <a:spLocks noChangeShapeType="1"/>
            </p:cNvSpPr>
            <p:nvPr/>
          </p:nvSpPr>
          <p:spPr bwMode="auto">
            <a:xfrm flipH="1">
              <a:off x="800" y="2471"/>
              <a:ext cx="97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9" name="Oval 20"/>
            <p:cNvSpPr>
              <a:spLocks noChangeArrowheads="1"/>
            </p:cNvSpPr>
            <p:nvPr/>
          </p:nvSpPr>
          <p:spPr bwMode="auto">
            <a:xfrm>
              <a:off x="883" y="2457"/>
              <a:ext cx="28" cy="21"/>
            </a:xfrm>
            <a:prstGeom prst="ellipse">
              <a:avLst/>
            </a:prstGeom>
            <a:solidFill>
              <a:srgbClr val="0000FF"/>
            </a:solidFill>
            <a:ln w="4445">
              <a:solidFill>
                <a:srgbClr val="0000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0" name="Line 19"/>
            <p:cNvSpPr>
              <a:spLocks noChangeShapeType="1"/>
            </p:cNvSpPr>
            <p:nvPr/>
          </p:nvSpPr>
          <p:spPr bwMode="auto">
            <a:xfrm>
              <a:off x="1987" y="2471"/>
              <a:ext cx="103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1" name="Line 18"/>
            <p:cNvSpPr>
              <a:spLocks noChangeShapeType="1"/>
            </p:cNvSpPr>
            <p:nvPr/>
          </p:nvSpPr>
          <p:spPr bwMode="auto">
            <a:xfrm>
              <a:off x="1490" y="2471"/>
              <a:ext cx="104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2" name="Line 17"/>
            <p:cNvSpPr>
              <a:spLocks noChangeShapeType="1"/>
            </p:cNvSpPr>
            <p:nvPr/>
          </p:nvSpPr>
          <p:spPr bwMode="auto">
            <a:xfrm flipH="1">
              <a:off x="304" y="1774"/>
              <a:ext cx="96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3" name="Line 16"/>
            <p:cNvSpPr>
              <a:spLocks noChangeShapeType="1"/>
            </p:cNvSpPr>
            <p:nvPr/>
          </p:nvSpPr>
          <p:spPr bwMode="auto">
            <a:xfrm flipH="1">
              <a:off x="304" y="2471"/>
              <a:ext cx="96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4" name="Line 15"/>
            <p:cNvSpPr>
              <a:spLocks noChangeShapeType="1"/>
            </p:cNvSpPr>
            <p:nvPr/>
          </p:nvSpPr>
          <p:spPr bwMode="auto">
            <a:xfrm>
              <a:off x="7450" y="2071"/>
              <a:ext cx="297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5" name="Line 14"/>
            <p:cNvSpPr>
              <a:spLocks noChangeShapeType="1"/>
            </p:cNvSpPr>
            <p:nvPr/>
          </p:nvSpPr>
          <p:spPr bwMode="auto">
            <a:xfrm>
              <a:off x="6754" y="2071"/>
              <a:ext cx="296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6" name="Line 13"/>
            <p:cNvSpPr>
              <a:spLocks noChangeShapeType="1"/>
            </p:cNvSpPr>
            <p:nvPr/>
          </p:nvSpPr>
          <p:spPr bwMode="auto">
            <a:xfrm>
              <a:off x="7050" y="2071"/>
              <a:ext cx="104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7" name="Oval 12"/>
            <p:cNvSpPr>
              <a:spLocks noChangeArrowheads="1"/>
            </p:cNvSpPr>
            <p:nvPr/>
          </p:nvSpPr>
          <p:spPr bwMode="auto">
            <a:xfrm>
              <a:off x="7043" y="2057"/>
              <a:ext cx="21" cy="27"/>
            </a:xfrm>
            <a:prstGeom prst="ellipse">
              <a:avLst/>
            </a:prstGeom>
            <a:solidFill>
              <a:srgbClr val="0000FF"/>
            </a:solidFill>
            <a:ln w="4445">
              <a:solidFill>
                <a:srgbClr val="0000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8" name="Line 11"/>
            <p:cNvSpPr>
              <a:spLocks noChangeShapeType="1"/>
            </p:cNvSpPr>
            <p:nvPr/>
          </p:nvSpPr>
          <p:spPr bwMode="auto">
            <a:xfrm flipH="1">
              <a:off x="6160" y="2071"/>
              <a:ext cx="201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9" name="Line 10"/>
            <p:cNvSpPr>
              <a:spLocks noChangeShapeType="1"/>
            </p:cNvSpPr>
            <p:nvPr/>
          </p:nvSpPr>
          <p:spPr bwMode="auto">
            <a:xfrm>
              <a:off x="5560" y="2071"/>
              <a:ext cx="200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0" name="Line 9"/>
            <p:cNvSpPr>
              <a:spLocks noChangeShapeType="1"/>
            </p:cNvSpPr>
            <p:nvPr/>
          </p:nvSpPr>
          <p:spPr bwMode="auto">
            <a:xfrm flipH="1">
              <a:off x="4270" y="2471"/>
              <a:ext cx="104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1" name="Line 8"/>
            <p:cNvSpPr>
              <a:spLocks noChangeShapeType="1"/>
            </p:cNvSpPr>
            <p:nvPr/>
          </p:nvSpPr>
          <p:spPr bwMode="auto">
            <a:xfrm flipH="1">
              <a:off x="3877" y="2471"/>
              <a:ext cx="97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2" name="Line 7"/>
            <p:cNvSpPr>
              <a:spLocks noChangeShapeType="1"/>
            </p:cNvSpPr>
            <p:nvPr/>
          </p:nvSpPr>
          <p:spPr bwMode="auto">
            <a:xfrm flipH="1">
              <a:off x="3774" y="2471"/>
              <a:ext cx="103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3" name="Oval 6"/>
            <p:cNvSpPr>
              <a:spLocks noChangeArrowheads="1"/>
            </p:cNvSpPr>
            <p:nvPr/>
          </p:nvSpPr>
          <p:spPr bwMode="auto">
            <a:xfrm>
              <a:off x="3863" y="2457"/>
              <a:ext cx="21" cy="21"/>
            </a:xfrm>
            <a:prstGeom prst="ellipse">
              <a:avLst/>
            </a:prstGeom>
            <a:solidFill>
              <a:srgbClr val="0000FF"/>
            </a:solidFill>
            <a:ln w="4445">
              <a:solidFill>
                <a:srgbClr val="0000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4" name="Line 5"/>
            <p:cNvSpPr>
              <a:spLocks noChangeShapeType="1"/>
            </p:cNvSpPr>
            <p:nvPr/>
          </p:nvSpPr>
          <p:spPr bwMode="auto">
            <a:xfrm>
              <a:off x="8837" y="2071"/>
              <a:ext cx="104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5" name="Line 4"/>
            <p:cNvSpPr>
              <a:spLocks noChangeShapeType="1"/>
            </p:cNvSpPr>
            <p:nvPr/>
          </p:nvSpPr>
          <p:spPr bwMode="auto">
            <a:xfrm flipV="1">
              <a:off x="8941" y="2071"/>
              <a:ext cx="0" cy="793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6" name="Line 3"/>
            <p:cNvSpPr>
              <a:spLocks noChangeShapeType="1"/>
            </p:cNvSpPr>
            <p:nvPr/>
          </p:nvSpPr>
          <p:spPr bwMode="auto">
            <a:xfrm>
              <a:off x="8941" y="2071"/>
              <a:ext cx="496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7" name="Oval 2"/>
            <p:cNvSpPr>
              <a:spLocks noChangeArrowheads="1"/>
            </p:cNvSpPr>
            <p:nvPr/>
          </p:nvSpPr>
          <p:spPr bwMode="auto">
            <a:xfrm>
              <a:off x="8927" y="2057"/>
              <a:ext cx="20" cy="27"/>
            </a:xfrm>
            <a:prstGeom prst="ellipse">
              <a:avLst/>
            </a:prstGeom>
            <a:solidFill>
              <a:srgbClr val="0000FF"/>
            </a:solidFill>
            <a:ln w="4445">
              <a:solidFill>
                <a:srgbClr val="0000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8847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93" y="3724605"/>
            <a:ext cx="3442233" cy="2401558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436" y="3827224"/>
            <a:ext cx="4129231" cy="288085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010" y="4925384"/>
            <a:ext cx="4129231" cy="288085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93" y="294666"/>
            <a:ext cx="4129231" cy="288085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-38100"/>
            <a:ext cx="4129231" cy="288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5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725150" cy="741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257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725150" cy="741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1866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U:\Documents\Publications_Conferences\2015\RF2015\Figures\2015-WEST-ICRH_Final_design_forPoster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46"/>
          <a:stretch/>
        </p:blipFill>
        <p:spPr bwMode="auto">
          <a:xfrm>
            <a:off x="761999" y="914400"/>
            <a:ext cx="7619089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58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10725150" cy="741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6048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725150" cy="741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0404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725150" cy="741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700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725150" cy="741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2972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6" r="20459" b="8593"/>
          <a:stretch/>
        </p:blipFill>
        <p:spPr>
          <a:xfrm>
            <a:off x="1524000" y="685800"/>
            <a:ext cx="4788024" cy="527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01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aphique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0069920"/>
              </p:ext>
            </p:extLst>
          </p:nvPr>
        </p:nvGraphicFramePr>
        <p:xfrm>
          <a:off x="179512" y="1503044"/>
          <a:ext cx="8712967" cy="50943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0" name="ZoneTexte 19"/>
          <p:cNvSpPr txBox="1"/>
          <p:nvPr/>
        </p:nvSpPr>
        <p:spPr>
          <a:xfrm>
            <a:off x="7092280" y="1844824"/>
            <a:ext cx="1527085" cy="369332"/>
          </a:xfrm>
          <a:prstGeom prst="rect">
            <a:avLst/>
          </a:prstGeom>
          <a:solidFill>
            <a:sysClr val="window" lastClr="FFFFFF">
              <a:alpha val="80000"/>
            </a:sysClr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08728">
                    <a:lumMod val="75000"/>
                  </a:srgbClr>
                </a:solidFill>
                <a:effectLst/>
                <a:uLnTx/>
                <a:uFillTx/>
                <a:latin typeface="Arial" charset="0"/>
              </a:rPr>
              <a:t>ITER Targets</a:t>
            </a:r>
          </a:p>
        </p:txBody>
      </p:sp>
      <p:cxnSp>
        <p:nvCxnSpPr>
          <p:cNvPr id="21" name="Connecteur droit avec flèche 20"/>
          <p:cNvCxnSpPr/>
          <p:nvPr/>
        </p:nvCxnSpPr>
        <p:spPr>
          <a:xfrm flipH="1">
            <a:off x="6660232" y="2214156"/>
            <a:ext cx="1137882" cy="1214844"/>
          </a:xfrm>
          <a:prstGeom prst="straightConnector1">
            <a:avLst/>
          </a:prstGeom>
          <a:noFill/>
          <a:ln w="28575" cap="flat" cmpd="sng" algn="ctr">
            <a:solidFill>
              <a:srgbClr val="F08728">
                <a:lumMod val="60000"/>
                <a:lumOff val="40000"/>
              </a:srgbClr>
            </a:solidFill>
            <a:prstDash val="solid"/>
            <a:tailEnd type="arrow"/>
          </a:ln>
          <a:effectLst/>
        </p:spPr>
      </p:cxnSp>
      <p:sp>
        <p:nvSpPr>
          <p:cNvPr id="22" name="ZoneTexte 21"/>
          <p:cNvSpPr txBox="1"/>
          <p:nvPr/>
        </p:nvSpPr>
        <p:spPr>
          <a:xfrm>
            <a:off x="6605811" y="4284385"/>
            <a:ext cx="1228991" cy="584775"/>
          </a:xfrm>
          <a:prstGeom prst="rect">
            <a:avLst/>
          </a:prstGeom>
          <a:solidFill>
            <a:sysClr val="window" lastClr="FFFFFF">
              <a:alpha val="80000"/>
            </a:sys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96C31E">
                    <a:lumMod val="50000"/>
                  </a:srgbClr>
                </a:solidFill>
                <a:effectLst/>
                <a:uLnTx/>
                <a:uFillTx/>
                <a:latin typeface="Arial" charset="0"/>
              </a:rPr>
              <a:t>ITER Tests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96C31E">
                    <a:lumMod val="50000"/>
                  </a:srgbClr>
                </a:solidFill>
                <a:effectLst/>
                <a:uLnTx/>
                <a:uFillTx/>
                <a:latin typeface="Arial" charset="0"/>
              </a:rPr>
              <a:t>2016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1930693" y="3217170"/>
            <a:ext cx="960263" cy="584775"/>
          </a:xfrm>
          <a:prstGeom prst="rect">
            <a:avLst/>
          </a:prstGeom>
          <a:solidFill>
            <a:sysClr val="window" lastClr="FFFFFF">
              <a:alpha val="80000"/>
            </a:sys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96C31E">
                    <a:lumMod val="50000"/>
                  </a:srgbClr>
                </a:solidFill>
                <a:effectLst/>
                <a:uLnTx/>
                <a:uFillTx/>
                <a:latin typeface="Arial" charset="0"/>
              </a:rPr>
              <a:t>JET-ILA 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96C31E">
                    <a:lumMod val="50000"/>
                  </a:srgbClr>
                </a:solidFill>
                <a:effectLst/>
                <a:uLnTx/>
                <a:uFillTx/>
                <a:latin typeface="Arial" charset="0"/>
              </a:rPr>
              <a:t>2003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3719806" y="1990581"/>
            <a:ext cx="1297151" cy="584775"/>
          </a:xfrm>
          <a:prstGeom prst="rect">
            <a:avLst/>
          </a:prstGeom>
          <a:solidFill>
            <a:sysClr val="window" lastClr="FFFFFF">
              <a:alpha val="80000"/>
            </a:sys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96C31E">
                    <a:lumMod val="50000"/>
                  </a:srgbClr>
                </a:solidFill>
                <a:effectLst/>
                <a:uLnTx/>
                <a:uFillTx/>
                <a:latin typeface="Arial" charset="0"/>
              </a:rPr>
              <a:t>1</a:t>
            </a:r>
            <a:r>
              <a:rPr kumimoji="0" lang="en-GB" sz="1600" b="0" i="0" u="none" strike="noStrike" kern="0" cap="none" spc="0" normalizeH="0" baseline="30000" noProof="0" dirty="0" smtClean="0">
                <a:ln>
                  <a:noFill/>
                </a:ln>
                <a:solidFill>
                  <a:srgbClr val="96C31E">
                    <a:lumMod val="50000"/>
                  </a:srgbClr>
                </a:solidFill>
                <a:effectLst/>
                <a:uLnTx/>
                <a:uFillTx/>
                <a:latin typeface="Arial" charset="0"/>
              </a:rPr>
              <a:t>st</a:t>
            </a: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96C31E">
                    <a:lumMod val="50000"/>
                  </a:srgbClr>
                </a:solidFill>
                <a:effectLst/>
                <a:uLnTx/>
                <a:uFillTx/>
                <a:latin typeface="Arial" charset="0"/>
              </a:rPr>
              <a:t> CW tests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96C31E">
                    <a:lumMod val="50000"/>
                  </a:srgbClr>
                </a:solidFill>
                <a:effectLst/>
                <a:uLnTx/>
                <a:uFillTx/>
                <a:latin typeface="Arial" charset="0"/>
              </a:rPr>
              <a:t>2004</a:t>
            </a:r>
          </a:p>
        </p:txBody>
      </p:sp>
      <p:cxnSp>
        <p:nvCxnSpPr>
          <p:cNvPr id="25" name="Connecteur droit avec flèche 24"/>
          <p:cNvCxnSpPr/>
          <p:nvPr/>
        </p:nvCxnSpPr>
        <p:spPr>
          <a:xfrm flipH="1" flipV="1">
            <a:off x="7668344" y="3599438"/>
            <a:ext cx="861462" cy="798926"/>
          </a:xfrm>
          <a:prstGeom prst="straightConnector1">
            <a:avLst/>
          </a:prstGeom>
          <a:noFill/>
          <a:ln w="28575" cap="flat" cmpd="sng" algn="ctr">
            <a:solidFill>
              <a:srgbClr val="0091C3">
                <a:lumMod val="75000"/>
              </a:srgbClr>
            </a:solidFill>
            <a:prstDash val="solid"/>
            <a:tailEnd type="arrow"/>
          </a:ln>
          <a:effectLst/>
        </p:spPr>
      </p:cxnSp>
      <p:sp>
        <p:nvSpPr>
          <p:cNvPr id="26" name="ZoneTexte 25"/>
          <p:cNvSpPr txBox="1"/>
          <p:nvPr/>
        </p:nvSpPr>
        <p:spPr>
          <a:xfrm>
            <a:off x="8188973" y="4410388"/>
            <a:ext cx="788999" cy="584775"/>
          </a:xfrm>
          <a:prstGeom prst="rect">
            <a:avLst/>
          </a:prstGeom>
          <a:solidFill>
            <a:sysClr val="window" lastClr="FFFFFF">
              <a:alpha val="80000"/>
            </a:sys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91C3">
                    <a:lumMod val="50000"/>
                  </a:srgbClr>
                </a:solidFill>
                <a:effectLst/>
                <a:uLnTx/>
                <a:uFillTx/>
                <a:latin typeface="Arial" charset="0"/>
              </a:rPr>
              <a:t>Dry air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91C3">
                    <a:lumMod val="50000"/>
                  </a:srgbClr>
                </a:solidFill>
                <a:effectLst/>
                <a:uLnTx/>
                <a:uFillTx/>
                <a:latin typeface="Arial" charset="0"/>
              </a:rPr>
              <a:t>(IPP)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5220072" y="4284385"/>
            <a:ext cx="1184107" cy="584775"/>
          </a:xfrm>
          <a:prstGeom prst="rect">
            <a:avLst/>
          </a:prstGeom>
          <a:solidFill>
            <a:sysClr val="window" lastClr="FFFFFF">
              <a:alpha val="80000"/>
            </a:sys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96C31E">
                    <a:lumMod val="50000"/>
                  </a:srgbClr>
                </a:solidFill>
                <a:effectLst/>
                <a:uLnTx/>
                <a:uFillTx/>
                <a:latin typeface="Arial" charset="0"/>
              </a:rPr>
              <a:t>ITER Tests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96C31E">
                    <a:lumMod val="50000"/>
                  </a:srgbClr>
                </a:solidFill>
                <a:effectLst/>
                <a:uLnTx/>
                <a:uFillTx/>
                <a:latin typeface="Arial" charset="0"/>
              </a:rPr>
              <a:t>2012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3167220" y="4418630"/>
            <a:ext cx="1247842" cy="584775"/>
          </a:xfrm>
          <a:prstGeom prst="rect">
            <a:avLst/>
          </a:prstGeom>
          <a:solidFill>
            <a:sysClr val="window" lastClr="FFFFFF">
              <a:alpha val="80000"/>
            </a:sys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96C31E">
                    <a:lumMod val="50000"/>
                  </a:srgbClr>
                </a:solidFill>
                <a:effectLst/>
                <a:uLnTx/>
                <a:uFillTx/>
                <a:latin typeface="Arial" charset="0"/>
              </a:rPr>
              <a:t>Trans.Lines</a:t>
            </a: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rgbClr val="96C31E">
                  <a:lumMod val="50000"/>
                </a:srgbClr>
              </a:solidFill>
              <a:effectLst/>
              <a:uLnTx/>
              <a:uFillTx/>
              <a:latin typeface="Arial" charset="0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96C31E">
                    <a:lumMod val="50000"/>
                  </a:srgbClr>
                </a:solidFill>
                <a:effectLst/>
                <a:uLnTx/>
                <a:uFillTx/>
                <a:latin typeface="Arial" charset="0"/>
              </a:rPr>
              <a:t>2006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2107875" y="1988840"/>
            <a:ext cx="1156086" cy="584775"/>
          </a:xfrm>
          <a:prstGeom prst="rect">
            <a:avLst/>
          </a:prstGeom>
          <a:solidFill>
            <a:sysClr val="window" lastClr="FFFFFF">
              <a:alpha val="80000"/>
            </a:sys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96C31E">
                    <a:lumMod val="50000"/>
                  </a:srgbClr>
                </a:solidFill>
                <a:effectLst/>
                <a:uLnTx/>
                <a:uFillTx/>
                <a:latin typeface="Arial" charset="0"/>
              </a:rPr>
              <a:t>RF+sliding</a:t>
            </a: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rgbClr val="96C31E">
                  <a:lumMod val="50000"/>
                </a:srgbClr>
              </a:solidFill>
              <a:effectLst/>
              <a:uLnTx/>
              <a:uFillTx/>
              <a:latin typeface="Arial" charset="0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96C31E">
                    <a:lumMod val="50000"/>
                  </a:srgbClr>
                </a:solidFill>
                <a:effectLst/>
                <a:uLnTx/>
                <a:uFillTx/>
                <a:latin typeface="Arial" charset="0"/>
              </a:rPr>
              <a:t>2009</a:t>
            </a:r>
          </a:p>
        </p:txBody>
      </p:sp>
      <p:cxnSp>
        <p:nvCxnSpPr>
          <p:cNvPr id="30" name="Connecteur droit avec flèche 29"/>
          <p:cNvCxnSpPr/>
          <p:nvPr/>
        </p:nvCxnSpPr>
        <p:spPr>
          <a:xfrm flipH="1">
            <a:off x="6780214" y="2214156"/>
            <a:ext cx="1017900" cy="1688051"/>
          </a:xfrm>
          <a:prstGeom prst="straightConnector1">
            <a:avLst/>
          </a:prstGeom>
          <a:noFill/>
          <a:ln w="28575" cap="flat" cmpd="sng" algn="ctr">
            <a:solidFill>
              <a:srgbClr val="F08728">
                <a:lumMod val="60000"/>
                <a:lumOff val="40000"/>
              </a:srgbClr>
            </a:solidFill>
            <a:prstDash val="solid"/>
            <a:tailEnd type="arrow"/>
          </a:ln>
          <a:effectLst/>
        </p:spPr>
      </p:cxnSp>
      <p:sp>
        <p:nvSpPr>
          <p:cNvPr id="31" name="ZoneTexte 30"/>
          <p:cNvSpPr txBox="1"/>
          <p:nvPr/>
        </p:nvSpPr>
        <p:spPr>
          <a:xfrm>
            <a:off x="4559989" y="3567695"/>
            <a:ext cx="1184107" cy="584775"/>
          </a:xfrm>
          <a:prstGeom prst="rect">
            <a:avLst/>
          </a:prstGeom>
          <a:solidFill>
            <a:sysClr val="window" lastClr="FFFFFF">
              <a:alpha val="80000"/>
            </a:sys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charset="0"/>
              </a:rPr>
              <a:t>ITER Tests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charset="0"/>
              </a:rPr>
              <a:t>2012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5625124" y="2282968"/>
            <a:ext cx="1210589" cy="584775"/>
          </a:xfrm>
          <a:prstGeom prst="rect">
            <a:avLst/>
          </a:prstGeom>
          <a:solidFill>
            <a:sysClr val="window" lastClr="FFFFFF">
              <a:alpha val="80000"/>
            </a:sys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 charset="0"/>
              </a:rPr>
              <a:t>ITER Tests</a:t>
            </a:r>
            <a:b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 charset="0"/>
              </a:rPr>
            </a:b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 charset="0"/>
              </a:rPr>
              <a:t>2012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4782286" y="2683994"/>
            <a:ext cx="1228991" cy="584775"/>
          </a:xfrm>
          <a:prstGeom prst="rect">
            <a:avLst/>
          </a:prstGeom>
          <a:solidFill>
            <a:sysClr val="window" lastClr="FFFFFF">
              <a:alpha val="80000"/>
            </a:sys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 charset="0"/>
              </a:rPr>
              <a:t>ITER Tests</a:t>
            </a:r>
            <a:b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 charset="0"/>
              </a:rPr>
            </a:b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 charset="0"/>
              </a:rPr>
              <a:t>2016</a:t>
            </a:r>
          </a:p>
        </p:txBody>
      </p:sp>
      <p:cxnSp>
        <p:nvCxnSpPr>
          <p:cNvPr id="35" name="Connecteur droit avec flèche 34"/>
          <p:cNvCxnSpPr>
            <a:stCxn id="31" idx="3"/>
          </p:cNvCxnSpPr>
          <p:nvPr/>
        </p:nvCxnSpPr>
        <p:spPr>
          <a:xfrm flipV="1">
            <a:off x="5744096" y="3484189"/>
            <a:ext cx="304426" cy="37589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60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5" presetClass="emph" presetSubtype="0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707" y="1520582"/>
            <a:ext cx="4138477" cy="2556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8" y="4162108"/>
            <a:ext cx="3923928" cy="2695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5" y="1522924"/>
            <a:ext cx="4112577" cy="262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1187624" y="152292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New CuCrZr louver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5364088" y="1538278"/>
            <a:ext cx="2745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RF Tested CuCrZr louver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264" y="4162108"/>
            <a:ext cx="4115404" cy="274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11560" y="2564904"/>
            <a:ext cx="792088" cy="72008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5076056" y="2636912"/>
            <a:ext cx="792088" cy="72008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ZoneTexte 11"/>
          <p:cNvSpPr txBox="1"/>
          <p:nvPr/>
        </p:nvSpPr>
        <p:spPr>
          <a:xfrm>
            <a:off x="1000788" y="4293096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28 µm</a:t>
            </a:r>
            <a:endParaRPr lang="en-GB" dirty="0"/>
          </a:p>
        </p:txBody>
      </p:sp>
      <p:sp>
        <p:nvSpPr>
          <p:cNvPr id="13" name="ZoneTexte 12"/>
          <p:cNvSpPr txBox="1"/>
          <p:nvPr/>
        </p:nvSpPr>
        <p:spPr>
          <a:xfrm>
            <a:off x="5241184" y="5007724"/>
            <a:ext cx="8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11 µm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318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 animBg="1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97"/>
          <p:cNvPicPr/>
          <p:nvPr/>
        </p:nvPicPr>
        <p:blipFill rotWithShape="1">
          <a:blip r:embed="rId2"/>
          <a:srcRect l="42037" r="14674" b="41484"/>
          <a:stretch/>
        </p:blipFill>
        <p:spPr>
          <a:xfrm>
            <a:off x="2590800" y="533400"/>
            <a:ext cx="2254027" cy="2458400"/>
          </a:xfrm>
          <a:prstGeom prst="rect">
            <a:avLst/>
          </a:prstGeom>
        </p:spPr>
      </p:pic>
      <p:sp>
        <p:nvSpPr>
          <p:cNvPr id="21" name="TextBox 137"/>
          <p:cNvSpPr txBox="1"/>
          <p:nvPr/>
        </p:nvSpPr>
        <p:spPr>
          <a:xfrm>
            <a:off x="6629400" y="5630486"/>
            <a:ext cx="2678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+mn-lt"/>
              </a:rPr>
              <a:t>R</a:t>
            </a:r>
            <a:r>
              <a:rPr lang="en-US" altLang="zh-CN" sz="1600" baseline="-25000" dirty="0" smtClean="0">
                <a:latin typeface="+mn-lt"/>
              </a:rPr>
              <a:t>C</a:t>
            </a:r>
            <a:r>
              <a:rPr lang="en-US" altLang="zh-CN" sz="2400" dirty="0" smtClean="0">
                <a:latin typeface="+mn-lt"/>
              </a:rPr>
              <a:t>=(</a:t>
            </a:r>
            <a:r>
              <a:rPr lang="el-GR" altLang="zh-CN" sz="2400" dirty="0"/>
              <a:t>ρ</a:t>
            </a:r>
            <a:r>
              <a:rPr lang="en-US" altLang="zh-CN" sz="2400" baseline="-25000" dirty="0"/>
              <a:t>1 </a:t>
            </a:r>
            <a:r>
              <a:rPr lang="en-US" altLang="zh-CN" sz="2400" dirty="0" smtClean="0">
                <a:latin typeface="+mn-lt"/>
              </a:rPr>
              <a:t>+</a:t>
            </a:r>
            <a:r>
              <a:rPr lang="el-GR" altLang="zh-CN" sz="2400" dirty="0" smtClean="0">
                <a:latin typeface="+mn-lt"/>
              </a:rPr>
              <a:t> </a:t>
            </a:r>
            <a:r>
              <a:rPr lang="el-GR" altLang="zh-CN" sz="2400" dirty="0">
                <a:latin typeface="+mn-lt"/>
              </a:rPr>
              <a:t>ρ</a:t>
            </a:r>
            <a:r>
              <a:rPr lang="en-US" altLang="zh-CN" sz="2400" baseline="-25000" dirty="0">
                <a:latin typeface="+mn-lt"/>
              </a:rPr>
              <a:t>2</a:t>
            </a:r>
            <a:r>
              <a:rPr lang="en-US" altLang="zh-CN" sz="2400" dirty="0">
                <a:latin typeface="+mn-lt"/>
              </a:rPr>
              <a:t>) /4a</a:t>
            </a:r>
            <a:endParaRPr lang="zh-CN" altLang="en-US" sz="2400" baseline="-25000" dirty="0">
              <a:latin typeface="+mn-lt"/>
            </a:endParaRPr>
          </a:p>
        </p:txBody>
      </p:sp>
      <p:sp>
        <p:nvSpPr>
          <p:cNvPr id="22" name="矩形 87"/>
          <p:cNvSpPr/>
          <p:nvPr/>
        </p:nvSpPr>
        <p:spPr>
          <a:xfrm>
            <a:off x="2945701" y="883306"/>
            <a:ext cx="5124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altLang="zh-CN" sz="2400" b="1" dirty="0"/>
              <a:t>ρ</a:t>
            </a:r>
            <a:r>
              <a:rPr lang="en-US" altLang="zh-CN" sz="2400" b="1" baseline="-25000" dirty="0"/>
              <a:t>1 </a:t>
            </a:r>
            <a:endParaRPr lang="zh-CN" altLang="en-US" sz="2400" b="1" dirty="0"/>
          </a:p>
        </p:txBody>
      </p:sp>
      <p:sp>
        <p:nvSpPr>
          <p:cNvPr id="23" name="矩形 139"/>
          <p:cNvSpPr/>
          <p:nvPr/>
        </p:nvSpPr>
        <p:spPr>
          <a:xfrm>
            <a:off x="3502374" y="2300597"/>
            <a:ext cx="5124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altLang="zh-CN" sz="2400" b="1" dirty="0" smtClean="0"/>
              <a:t>ρ</a:t>
            </a:r>
            <a:r>
              <a:rPr lang="en-US" altLang="zh-CN" sz="2400" b="1" baseline="-25000" dirty="0" smtClean="0"/>
              <a:t>2 </a:t>
            </a:r>
            <a:endParaRPr lang="zh-CN" altLang="en-US" sz="2400" b="1" dirty="0"/>
          </a:p>
        </p:txBody>
      </p:sp>
      <p:grpSp>
        <p:nvGrpSpPr>
          <p:cNvPr id="26" name="Groupe 25"/>
          <p:cNvGrpSpPr/>
          <p:nvPr/>
        </p:nvGrpSpPr>
        <p:grpSpPr>
          <a:xfrm>
            <a:off x="2517850" y="3130625"/>
            <a:ext cx="2581641" cy="1440160"/>
            <a:chOff x="2973278" y="1459384"/>
            <a:chExt cx="2581641" cy="1440160"/>
          </a:xfrm>
        </p:grpSpPr>
        <p:sp>
          <p:nvSpPr>
            <p:cNvPr id="9" name="矩形 18433"/>
            <p:cNvSpPr/>
            <p:nvPr/>
          </p:nvSpPr>
          <p:spPr>
            <a:xfrm>
              <a:off x="4118249" y="2053403"/>
              <a:ext cx="1259998" cy="30410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18432"/>
            <p:cNvSpPr/>
            <p:nvPr/>
          </p:nvSpPr>
          <p:spPr>
            <a:xfrm>
              <a:off x="3611154" y="1855709"/>
              <a:ext cx="594321" cy="246297"/>
            </a:xfrm>
            <a:custGeom>
              <a:avLst/>
              <a:gdLst>
                <a:gd name="connsiteX0" fmla="*/ 0 w 1059543"/>
                <a:gd name="connsiteY0" fmla="*/ 155196 h 684273"/>
                <a:gd name="connsiteX1" fmla="*/ 348343 w 1059543"/>
                <a:gd name="connsiteY1" fmla="*/ 24567 h 684273"/>
                <a:gd name="connsiteX2" fmla="*/ 696686 w 1059543"/>
                <a:gd name="connsiteY2" fmla="*/ 590624 h 684273"/>
                <a:gd name="connsiteX3" fmla="*/ 1059543 w 1059543"/>
                <a:gd name="connsiteY3" fmla="*/ 677710 h 684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9543" h="684273">
                  <a:moveTo>
                    <a:pt x="0" y="155196"/>
                  </a:moveTo>
                  <a:cubicBezTo>
                    <a:pt x="116114" y="53596"/>
                    <a:pt x="232229" y="-48004"/>
                    <a:pt x="348343" y="24567"/>
                  </a:cubicBezTo>
                  <a:cubicBezTo>
                    <a:pt x="464457" y="97138"/>
                    <a:pt x="578153" y="481767"/>
                    <a:pt x="696686" y="590624"/>
                  </a:cubicBezTo>
                  <a:cubicBezTo>
                    <a:pt x="815219" y="699481"/>
                    <a:pt x="937381" y="688595"/>
                    <a:pt x="1059543" y="677710"/>
                  </a:cubicBezTo>
                </a:path>
              </a:pathLst>
            </a:custGeom>
            <a:noFill/>
            <a:ln w="1270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TextBox 111"/>
            <p:cNvSpPr txBox="1"/>
            <p:nvPr/>
          </p:nvSpPr>
          <p:spPr>
            <a:xfrm>
              <a:off x="4032228" y="2090377"/>
              <a:ext cx="135441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smtClean="0"/>
                <a:t>RF conductor  B</a:t>
              </a:r>
              <a:endParaRPr lang="zh-CN" altLang="en-US" sz="1050" b="1" dirty="0"/>
            </a:p>
          </p:txBody>
        </p:sp>
        <p:cxnSp>
          <p:nvCxnSpPr>
            <p:cNvPr id="12" name="直接连接符 112"/>
            <p:cNvCxnSpPr>
              <a:endCxn id="13" idx="0"/>
            </p:cNvCxnSpPr>
            <p:nvPr/>
          </p:nvCxnSpPr>
          <p:spPr>
            <a:xfrm flipH="1">
              <a:off x="3657354" y="1955778"/>
              <a:ext cx="147811" cy="412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13"/>
            <p:cNvSpPr txBox="1"/>
            <p:nvPr/>
          </p:nvSpPr>
          <p:spPr>
            <a:xfrm>
              <a:off x="2973278" y="2368042"/>
              <a:ext cx="136815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smtClean="0"/>
                <a:t>RF contact louver</a:t>
              </a:r>
              <a:endParaRPr lang="zh-CN" altLang="en-US" sz="1050" b="1" dirty="0"/>
            </a:p>
          </p:txBody>
        </p:sp>
        <p:grpSp>
          <p:nvGrpSpPr>
            <p:cNvPr id="25" name="Groupe 24"/>
            <p:cNvGrpSpPr/>
            <p:nvPr/>
          </p:nvGrpSpPr>
          <p:grpSpPr>
            <a:xfrm>
              <a:off x="3131840" y="1459384"/>
              <a:ext cx="2423079" cy="1440160"/>
              <a:chOff x="3131840" y="1459384"/>
              <a:chExt cx="2423079" cy="1440160"/>
            </a:xfrm>
          </p:grpSpPr>
          <p:grpSp>
            <p:nvGrpSpPr>
              <p:cNvPr id="4" name="组合 18444"/>
              <p:cNvGrpSpPr/>
              <p:nvPr/>
            </p:nvGrpSpPr>
            <p:grpSpPr>
              <a:xfrm>
                <a:off x="3131840" y="1459384"/>
                <a:ext cx="2423079" cy="1440160"/>
                <a:chOff x="3131840" y="1484784"/>
                <a:chExt cx="2423079" cy="1440160"/>
              </a:xfrm>
            </p:grpSpPr>
            <p:sp>
              <p:nvSpPr>
                <p:cNvPr id="5" name="矩形 18431"/>
                <p:cNvSpPr/>
                <p:nvPr/>
              </p:nvSpPr>
              <p:spPr>
                <a:xfrm>
                  <a:off x="3131840" y="1484784"/>
                  <a:ext cx="2232248" cy="368920"/>
                </a:xfrm>
                <a:prstGeom prst="rect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6" name="直接连接符 18436"/>
                <p:cNvCxnSpPr/>
                <p:nvPr/>
              </p:nvCxnSpPr>
              <p:spPr>
                <a:xfrm>
                  <a:off x="3132032" y="2924944"/>
                  <a:ext cx="2163991" cy="0"/>
                </a:xfrm>
                <a:prstGeom prst="line">
                  <a:avLst/>
                </a:prstGeom>
                <a:ln w="38100">
                  <a:prstDash val="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TextBox 18439"/>
                <p:cNvSpPr txBox="1"/>
                <p:nvPr/>
              </p:nvSpPr>
              <p:spPr>
                <a:xfrm>
                  <a:off x="3491880" y="1539250"/>
                  <a:ext cx="206303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b="1" dirty="0" smtClean="0"/>
                    <a:t>RF conductor A</a:t>
                  </a:r>
                  <a:endParaRPr lang="zh-CN" altLang="en-US" sz="1200" b="1" dirty="0"/>
                </a:p>
              </p:txBody>
            </p:sp>
          </p:grpSp>
          <p:sp>
            <p:nvSpPr>
              <p:cNvPr id="24" name="任意多边形 89"/>
              <p:cNvSpPr/>
              <p:nvPr/>
            </p:nvSpPr>
            <p:spPr>
              <a:xfrm>
                <a:off x="3135086" y="1813928"/>
                <a:ext cx="1901371" cy="335549"/>
              </a:xfrm>
              <a:custGeom>
                <a:avLst/>
                <a:gdLst>
                  <a:gd name="connsiteX0" fmla="*/ 1901371 w 1901371"/>
                  <a:gd name="connsiteY0" fmla="*/ 319672 h 335549"/>
                  <a:gd name="connsiteX1" fmla="*/ 1161143 w 1901371"/>
                  <a:gd name="connsiteY1" fmla="*/ 305158 h 335549"/>
                  <a:gd name="connsiteX2" fmla="*/ 595085 w 1901371"/>
                  <a:gd name="connsiteY2" fmla="*/ 43901 h 335549"/>
                  <a:gd name="connsiteX3" fmla="*/ 0 w 1901371"/>
                  <a:gd name="connsiteY3" fmla="*/ 358 h 335549"/>
                  <a:gd name="connsiteX4" fmla="*/ 0 w 1901371"/>
                  <a:gd name="connsiteY4" fmla="*/ 358 h 335549"/>
                  <a:gd name="connsiteX5" fmla="*/ 0 w 1901371"/>
                  <a:gd name="connsiteY5" fmla="*/ 358 h 335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1371" h="335549">
                    <a:moveTo>
                      <a:pt x="1901371" y="319672"/>
                    </a:moveTo>
                    <a:cubicBezTo>
                      <a:pt x="1640114" y="335396"/>
                      <a:pt x="1378857" y="351120"/>
                      <a:pt x="1161143" y="305158"/>
                    </a:cubicBezTo>
                    <a:cubicBezTo>
                      <a:pt x="943429" y="259196"/>
                      <a:pt x="788609" y="94701"/>
                      <a:pt x="595085" y="43901"/>
                    </a:cubicBezTo>
                    <a:cubicBezTo>
                      <a:pt x="401561" y="-6899"/>
                      <a:pt x="0" y="358"/>
                      <a:pt x="0" y="358"/>
                    </a:cubicBezTo>
                    <a:lnTo>
                      <a:pt x="0" y="358"/>
                    </a:lnTo>
                    <a:lnTo>
                      <a:pt x="0" y="358"/>
                    </a:lnTo>
                  </a:path>
                </a:pathLst>
              </a:custGeom>
              <a:noFill/>
              <a:ln>
                <a:solidFill>
                  <a:srgbClr val="0000CC"/>
                </a:solidFill>
                <a:headEnd type="none" w="lg" len="lg"/>
                <a:tailEnd type="triangl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b="1" dirty="0">
                    <a:solidFill>
                      <a:srgbClr val="0000CC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I</a:t>
                </a:r>
                <a:endParaRPr lang="zh-CN" altLang="en-US" b="1" dirty="0">
                  <a:solidFill>
                    <a:srgbClr val="0000CC"/>
                  </a:solidFill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</p:grpSp>
      </p:grpSp>
      <p:sp>
        <p:nvSpPr>
          <p:cNvPr id="17" name="矩形 18450"/>
          <p:cNvSpPr/>
          <p:nvPr/>
        </p:nvSpPr>
        <p:spPr>
          <a:xfrm>
            <a:off x="3187476" y="3464678"/>
            <a:ext cx="290099" cy="1400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8452"/>
          <p:cNvCxnSpPr>
            <a:stCxn id="24" idx="2"/>
            <a:endCxn id="16" idx="1"/>
          </p:cNvCxnSpPr>
          <p:nvPr/>
        </p:nvCxnSpPr>
        <p:spPr>
          <a:xfrm flipH="1" flipV="1">
            <a:off x="2590800" y="1762600"/>
            <a:ext cx="683943" cy="17664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454"/>
          <p:cNvCxnSpPr>
            <a:stCxn id="17" idx="3"/>
            <a:endCxn id="16" idx="3"/>
          </p:cNvCxnSpPr>
          <p:nvPr/>
        </p:nvCxnSpPr>
        <p:spPr>
          <a:xfrm flipV="1">
            <a:off x="3477575" y="1762600"/>
            <a:ext cx="1367252" cy="17720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75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2"/>
          <a:stretch>
            <a:fillRect/>
          </a:stretch>
        </p:blipFill>
        <p:spPr bwMode="auto">
          <a:xfrm>
            <a:off x="144016" y="1196752"/>
            <a:ext cx="4067944" cy="2388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表格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802985"/>
              </p:ext>
            </p:extLst>
          </p:nvPr>
        </p:nvGraphicFramePr>
        <p:xfrm>
          <a:off x="179512" y="3933056"/>
          <a:ext cx="3672408" cy="26642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2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00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672">
                <a:tc>
                  <a:txBody>
                    <a:bodyPr/>
                    <a:lstStyle/>
                    <a:p>
                      <a:pPr indent="6350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Parameter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6350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value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indent="6350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Contact Force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6350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6N-30N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indent="6350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Sliding speed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6350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0-10mm/s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indent="6350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Stroke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6350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±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20mm (Max)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6104">
                <a:tc>
                  <a:txBody>
                    <a:bodyPr/>
                    <a:lstStyle/>
                    <a:p>
                      <a:pPr indent="6350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Operating 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temperature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6350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 smtClean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≤</a:t>
                      </a:r>
                      <a:r>
                        <a:rPr lang="en-US" sz="1400" kern="100" dirty="0" smtClean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250ºC 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(steady-state)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  <a:p>
                      <a:pPr indent="6350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250 ºC -350 ºC short period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408">
                <a:tc>
                  <a:txBody>
                    <a:bodyPr/>
                    <a:lstStyle/>
                    <a:p>
                      <a:pPr indent="6350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Vacuum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6350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1atm-10</a:t>
                      </a:r>
                      <a:r>
                        <a:rPr lang="en-US" sz="1400" kern="100" baseline="300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-5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Pa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29"/>
          <p:cNvSpPr txBox="1"/>
          <p:nvPr/>
        </p:nvSpPr>
        <p:spPr>
          <a:xfrm>
            <a:off x="4093369" y="4437112"/>
            <a:ext cx="49320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solidFill>
                  <a:srgbClr val="C00000"/>
                </a:solidFill>
              </a:rPr>
              <a:t>HV-MTEST:</a:t>
            </a:r>
            <a:endParaRPr lang="zh-CN" altLang="en-US" sz="2200" b="1" dirty="0">
              <a:solidFill>
                <a:srgbClr val="C00000"/>
              </a:solidFill>
            </a:endParaRPr>
          </a:p>
        </p:txBody>
      </p:sp>
      <p:sp>
        <p:nvSpPr>
          <p:cNvPr id="8" name="TextBox 30"/>
          <p:cNvSpPr txBox="1"/>
          <p:nvPr/>
        </p:nvSpPr>
        <p:spPr>
          <a:xfrm>
            <a:off x="4139952" y="4966136"/>
            <a:ext cx="51898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lvl="1" indent="-360363" eaLnBrk="0" hangingPunct="0">
              <a:spcBef>
                <a:spcPts val="600"/>
              </a:spcBef>
              <a:buClr>
                <a:srgbClr val="92D050"/>
              </a:buClr>
              <a:buSzPct val="90000"/>
              <a:buBlip>
                <a:blip r:embed="rId3"/>
              </a:buBlip>
            </a:pPr>
            <a:r>
              <a:rPr lang="en-US" altLang="zh-CN" b="1" dirty="0">
                <a:solidFill>
                  <a:srgbClr val="666666"/>
                </a:solidFill>
                <a:latin typeface="Arial"/>
              </a:rPr>
              <a:t>ITER RF contact relevant working </a:t>
            </a:r>
            <a:r>
              <a:rPr lang="en-US" altLang="zh-CN" b="1" dirty="0" smtClean="0">
                <a:solidFill>
                  <a:srgbClr val="666666"/>
                </a:solidFill>
                <a:latin typeface="Arial"/>
              </a:rPr>
              <a:t>conditions are mimicked. </a:t>
            </a:r>
            <a:endParaRPr lang="en-US" altLang="zh-CN" b="1" dirty="0">
              <a:solidFill>
                <a:srgbClr val="666666"/>
              </a:solidFill>
              <a:latin typeface="Arial"/>
            </a:endParaRPr>
          </a:p>
          <a:p>
            <a:pPr marL="360363" lvl="1" indent="-360363" eaLnBrk="0" hangingPunct="0">
              <a:spcBef>
                <a:spcPts val="600"/>
              </a:spcBef>
              <a:buClr>
                <a:srgbClr val="92D050"/>
              </a:buClr>
              <a:buSzPct val="90000"/>
              <a:buBlip>
                <a:blip r:embed="rId3"/>
              </a:buBlip>
            </a:pPr>
            <a:r>
              <a:rPr lang="en-US" altLang="zh-CN" b="1" dirty="0" smtClean="0">
                <a:solidFill>
                  <a:srgbClr val="666666"/>
                </a:solidFill>
                <a:latin typeface="Arial"/>
              </a:rPr>
              <a:t>Normal </a:t>
            </a:r>
            <a:r>
              <a:rPr lang="en-US" altLang="zh-CN" b="1" dirty="0">
                <a:solidFill>
                  <a:srgbClr val="666666"/>
                </a:solidFill>
                <a:latin typeface="Arial"/>
              </a:rPr>
              <a:t>contact force </a:t>
            </a:r>
            <a:r>
              <a:rPr lang="en-US" altLang="zh-CN" b="1" dirty="0" smtClean="0">
                <a:solidFill>
                  <a:srgbClr val="666666"/>
                </a:solidFill>
                <a:latin typeface="Arial"/>
              </a:rPr>
              <a:t> can be adjusted gradually in vacuum.</a:t>
            </a:r>
            <a:endParaRPr lang="en-US" altLang="zh-CN" b="1" dirty="0">
              <a:solidFill>
                <a:srgbClr val="666666"/>
              </a:solidFill>
              <a:latin typeface="Arial"/>
            </a:endParaRPr>
          </a:p>
          <a:p>
            <a:pPr marL="360363" lvl="1" indent="-360363" eaLnBrk="0" hangingPunct="0">
              <a:spcBef>
                <a:spcPts val="600"/>
              </a:spcBef>
              <a:buClr>
                <a:srgbClr val="92D050"/>
              </a:buClr>
              <a:buSzPct val="90000"/>
              <a:buBlip>
                <a:blip r:embed="rId3"/>
              </a:buBlip>
            </a:pPr>
            <a:r>
              <a:rPr lang="en-US" altLang="zh-CN" b="1" dirty="0" err="1">
                <a:solidFill>
                  <a:srgbClr val="666666"/>
                </a:solidFill>
                <a:latin typeface="Arial"/>
              </a:rPr>
              <a:t>CoF</a:t>
            </a:r>
            <a:r>
              <a:rPr lang="en-US" altLang="zh-CN" b="1" dirty="0">
                <a:solidFill>
                  <a:srgbClr val="666666"/>
                </a:solidFill>
                <a:latin typeface="Arial"/>
              </a:rPr>
              <a:t>&amp; </a:t>
            </a:r>
            <a:r>
              <a:rPr lang="en-US" altLang="zh-CN" b="1" dirty="0" err="1">
                <a:solidFill>
                  <a:srgbClr val="666666"/>
                </a:solidFill>
                <a:latin typeface="Arial"/>
              </a:rPr>
              <a:t>Rc</a:t>
            </a:r>
            <a:r>
              <a:rPr lang="en-US" altLang="zh-CN" b="1" dirty="0">
                <a:solidFill>
                  <a:srgbClr val="666666"/>
                </a:solidFill>
                <a:latin typeface="Arial"/>
              </a:rPr>
              <a:t> simultaneous measurement.</a:t>
            </a:r>
          </a:p>
        </p:txBody>
      </p:sp>
      <p:grpSp>
        <p:nvGrpSpPr>
          <p:cNvPr id="9" name="组合 3"/>
          <p:cNvGrpSpPr/>
          <p:nvPr/>
        </p:nvGrpSpPr>
        <p:grpSpPr>
          <a:xfrm>
            <a:off x="4365216" y="1109839"/>
            <a:ext cx="4676586" cy="3219261"/>
            <a:chOff x="4365216" y="1109839"/>
            <a:chExt cx="4676586" cy="3219261"/>
          </a:xfrm>
        </p:grpSpPr>
        <p:sp>
          <p:nvSpPr>
            <p:cNvPr id="10" name="圆角矩形 25"/>
            <p:cNvSpPr/>
            <p:nvPr/>
          </p:nvSpPr>
          <p:spPr>
            <a:xfrm>
              <a:off x="4365216" y="1124744"/>
              <a:ext cx="4676586" cy="3204356"/>
            </a:xfrm>
            <a:prstGeom prst="roundRect">
              <a:avLst>
                <a:gd name="adj" fmla="val 3169"/>
              </a:avLst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8"/>
            <p:cNvSpPr/>
            <p:nvPr/>
          </p:nvSpPr>
          <p:spPr>
            <a:xfrm>
              <a:off x="4365216" y="1109839"/>
              <a:ext cx="22940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</a:rPr>
                <a:t>HV-MTEST </a:t>
              </a:r>
              <a:r>
                <a:rPr lang="en-US" altLang="zh-CN" sz="1600" b="1" dirty="0" err="1" smtClean="0">
                  <a:solidFill>
                    <a:schemeClr val="bg1"/>
                  </a:solidFill>
                </a:rPr>
                <a:t>tribometer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4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909719" y="4201508"/>
            <a:ext cx="1368152" cy="824492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2540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5" name="Groupe 34"/>
          <p:cNvGrpSpPr/>
          <p:nvPr/>
        </p:nvGrpSpPr>
        <p:grpSpPr>
          <a:xfrm>
            <a:off x="5845823" y="4173568"/>
            <a:ext cx="1601148" cy="911616"/>
            <a:chOff x="5652120" y="2805416"/>
            <a:chExt cx="1601148" cy="911616"/>
          </a:xfrm>
        </p:grpSpPr>
        <p:grpSp>
          <p:nvGrpSpPr>
            <p:cNvPr id="36" name="Groupe 35"/>
            <p:cNvGrpSpPr/>
            <p:nvPr/>
          </p:nvGrpSpPr>
          <p:grpSpPr>
            <a:xfrm>
              <a:off x="5652120" y="2838584"/>
              <a:ext cx="1560343" cy="820152"/>
              <a:chOff x="2626845" y="2968888"/>
              <a:chExt cx="1560343" cy="820152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2763912" y="2968888"/>
                <a:ext cx="1423276" cy="820152"/>
              </a:xfrm>
              <a:prstGeom prst="rect">
                <a:avLst/>
              </a:prstGeom>
              <a:gradFill>
                <a:gsLst>
                  <a:gs pos="0">
                    <a:srgbClr val="FAB45F">
                      <a:lumMod val="75000"/>
                    </a:srgbClr>
                  </a:gs>
                  <a:gs pos="51000">
                    <a:srgbClr val="FAB45F">
                      <a:lumMod val="50000"/>
                    </a:srgbClr>
                  </a:gs>
                  <a:gs pos="85000">
                    <a:srgbClr val="FAB45F">
                      <a:lumMod val="50000"/>
                    </a:srgbClr>
                  </a:gs>
                  <a:gs pos="100000">
                    <a:srgbClr val="FAB45F">
                      <a:lumMod val="75000"/>
                    </a:srgbClr>
                  </a:gs>
                </a:gsLst>
                <a:lin ang="5400000" scaled="0"/>
              </a:gradFill>
              <a:ln w="254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626845" y="3182496"/>
                <a:ext cx="1560343" cy="360040"/>
              </a:xfrm>
              <a:prstGeom prst="rect">
                <a:avLst/>
              </a:prstGeom>
              <a:gradFill>
                <a:gsLst>
                  <a:gs pos="0">
                    <a:srgbClr val="DC0528">
                      <a:lumMod val="60000"/>
                      <a:lumOff val="40000"/>
                    </a:srgbClr>
                  </a:gs>
                  <a:gs pos="81000">
                    <a:srgbClr val="DC0528">
                      <a:lumMod val="75000"/>
                    </a:srgbClr>
                  </a:gs>
                  <a:gs pos="86000">
                    <a:srgbClr val="DC0528">
                      <a:lumMod val="75000"/>
                    </a:srgbClr>
                  </a:gs>
                  <a:gs pos="100000">
                    <a:srgbClr val="DC0528">
                      <a:lumMod val="60000"/>
                      <a:lumOff val="40000"/>
                    </a:srgbClr>
                  </a:gs>
                </a:gsLst>
                <a:lin ang="5400000" scaled="0"/>
              </a:gradFill>
              <a:ln w="254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37" name="Forme libre 36"/>
            <p:cNvSpPr/>
            <p:nvPr/>
          </p:nvSpPr>
          <p:spPr>
            <a:xfrm rot="10800000">
              <a:off x="6852425" y="2805416"/>
              <a:ext cx="400843" cy="911616"/>
            </a:xfrm>
            <a:custGeom>
              <a:avLst/>
              <a:gdLst>
                <a:gd name="connsiteX0" fmla="*/ 0 w 985520"/>
                <a:gd name="connsiteY0" fmla="*/ 0 h 762000"/>
                <a:gd name="connsiteX1" fmla="*/ 772160 w 985520"/>
                <a:gd name="connsiteY1" fmla="*/ 0 h 762000"/>
                <a:gd name="connsiteX2" fmla="*/ 975360 w 985520"/>
                <a:gd name="connsiteY2" fmla="*/ 203200 h 762000"/>
                <a:gd name="connsiteX3" fmla="*/ 792480 w 985520"/>
                <a:gd name="connsiteY3" fmla="*/ 386080 h 762000"/>
                <a:gd name="connsiteX4" fmla="*/ 985520 w 985520"/>
                <a:gd name="connsiteY4" fmla="*/ 579120 h 762000"/>
                <a:gd name="connsiteX5" fmla="*/ 802640 w 985520"/>
                <a:gd name="connsiteY5" fmla="*/ 762000 h 762000"/>
                <a:gd name="connsiteX6" fmla="*/ 10160 w 985520"/>
                <a:gd name="connsiteY6" fmla="*/ 762000 h 762000"/>
                <a:gd name="connsiteX7" fmla="*/ 0 w 985520"/>
                <a:gd name="connsiteY7" fmla="*/ 0 h 762000"/>
                <a:gd name="connsiteX0" fmla="*/ 0 w 985520"/>
                <a:gd name="connsiteY0" fmla="*/ 0 h 762000"/>
                <a:gd name="connsiteX1" fmla="*/ 772160 w 985520"/>
                <a:gd name="connsiteY1" fmla="*/ 0 h 762000"/>
                <a:gd name="connsiteX2" fmla="*/ 975360 w 985520"/>
                <a:gd name="connsiteY2" fmla="*/ 203200 h 762000"/>
                <a:gd name="connsiteX3" fmla="*/ 792480 w 985520"/>
                <a:gd name="connsiteY3" fmla="*/ 386080 h 762000"/>
                <a:gd name="connsiteX4" fmla="*/ 985520 w 985520"/>
                <a:gd name="connsiteY4" fmla="*/ 579120 h 762000"/>
                <a:gd name="connsiteX5" fmla="*/ 802640 w 985520"/>
                <a:gd name="connsiteY5" fmla="*/ 762000 h 762000"/>
                <a:gd name="connsiteX6" fmla="*/ 10160 w 985520"/>
                <a:gd name="connsiteY6" fmla="*/ 762000 h 762000"/>
                <a:gd name="connsiteX7" fmla="*/ 0 w 985520"/>
                <a:gd name="connsiteY7" fmla="*/ 0 h 762000"/>
                <a:gd name="connsiteX0" fmla="*/ 0 w 985520"/>
                <a:gd name="connsiteY0" fmla="*/ 0 h 762000"/>
                <a:gd name="connsiteX1" fmla="*/ 772160 w 985520"/>
                <a:gd name="connsiteY1" fmla="*/ 0 h 762000"/>
                <a:gd name="connsiteX2" fmla="*/ 975360 w 985520"/>
                <a:gd name="connsiteY2" fmla="*/ 203200 h 762000"/>
                <a:gd name="connsiteX3" fmla="*/ 737616 w 985520"/>
                <a:gd name="connsiteY3" fmla="*/ 386080 h 762000"/>
                <a:gd name="connsiteX4" fmla="*/ 985520 w 985520"/>
                <a:gd name="connsiteY4" fmla="*/ 579120 h 762000"/>
                <a:gd name="connsiteX5" fmla="*/ 802640 w 985520"/>
                <a:gd name="connsiteY5" fmla="*/ 762000 h 762000"/>
                <a:gd name="connsiteX6" fmla="*/ 10160 w 985520"/>
                <a:gd name="connsiteY6" fmla="*/ 762000 h 762000"/>
                <a:gd name="connsiteX7" fmla="*/ 0 w 985520"/>
                <a:gd name="connsiteY7" fmla="*/ 0 h 762000"/>
                <a:gd name="connsiteX0" fmla="*/ 0 w 985520"/>
                <a:gd name="connsiteY0" fmla="*/ 0 h 762000"/>
                <a:gd name="connsiteX1" fmla="*/ 772160 w 985520"/>
                <a:gd name="connsiteY1" fmla="*/ 0 h 762000"/>
                <a:gd name="connsiteX2" fmla="*/ 865632 w 985520"/>
                <a:gd name="connsiteY2" fmla="*/ 166624 h 762000"/>
                <a:gd name="connsiteX3" fmla="*/ 737616 w 985520"/>
                <a:gd name="connsiteY3" fmla="*/ 386080 h 762000"/>
                <a:gd name="connsiteX4" fmla="*/ 985520 w 985520"/>
                <a:gd name="connsiteY4" fmla="*/ 579120 h 762000"/>
                <a:gd name="connsiteX5" fmla="*/ 802640 w 985520"/>
                <a:gd name="connsiteY5" fmla="*/ 762000 h 762000"/>
                <a:gd name="connsiteX6" fmla="*/ 10160 w 985520"/>
                <a:gd name="connsiteY6" fmla="*/ 762000 h 762000"/>
                <a:gd name="connsiteX7" fmla="*/ 0 w 985520"/>
                <a:gd name="connsiteY7" fmla="*/ 0 h 762000"/>
                <a:gd name="connsiteX0" fmla="*/ 0 w 985520"/>
                <a:gd name="connsiteY0" fmla="*/ 0 h 762000"/>
                <a:gd name="connsiteX1" fmla="*/ 772160 w 985520"/>
                <a:gd name="connsiteY1" fmla="*/ 0 h 762000"/>
                <a:gd name="connsiteX2" fmla="*/ 865632 w 985520"/>
                <a:gd name="connsiteY2" fmla="*/ 166624 h 762000"/>
                <a:gd name="connsiteX3" fmla="*/ 737616 w 985520"/>
                <a:gd name="connsiteY3" fmla="*/ 386080 h 762000"/>
                <a:gd name="connsiteX4" fmla="*/ 985520 w 985520"/>
                <a:gd name="connsiteY4" fmla="*/ 579120 h 762000"/>
                <a:gd name="connsiteX5" fmla="*/ 802640 w 985520"/>
                <a:gd name="connsiteY5" fmla="*/ 762000 h 762000"/>
                <a:gd name="connsiteX6" fmla="*/ 10160 w 985520"/>
                <a:gd name="connsiteY6" fmla="*/ 762000 h 762000"/>
                <a:gd name="connsiteX7" fmla="*/ 0 w 985520"/>
                <a:gd name="connsiteY7" fmla="*/ 0 h 762000"/>
                <a:gd name="connsiteX0" fmla="*/ 0 w 990389"/>
                <a:gd name="connsiteY0" fmla="*/ 0 h 762000"/>
                <a:gd name="connsiteX1" fmla="*/ 772160 w 990389"/>
                <a:gd name="connsiteY1" fmla="*/ 0 h 762000"/>
                <a:gd name="connsiteX2" fmla="*/ 865632 w 990389"/>
                <a:gd name="connsiteY2" fmla="*/ 166624 h 762000"/>
                <a:gd name="connsiteX3" fmla="*/ 737616 w 990389"/>
                <a:gd name="connsiteY3" fmla="*/ 386080 h 762000"/>
                <a:gd name="connsiteX4" fmla="*/ 985520 w 990389"/>
                <a:gd name="connsiteY4" fmla="*/ 579120 h 762000"/>
                <a:gd name="connsiteX5" fmla="*/ 802640 w 990389"/>
                <a:gd name="connsiteY5" fmla="*/ 762000 h 762000"/>
                <a:gd name="connsiteX6" fmla="*/ 10160 w 990389"/>
                <a:gd name="connsiteY6" fmla="*/ 762000 h 762000"/>
                <a:gd name="connsiteX7" fmla="*/ 0 w 990389"/>
                <a:gd name="connsiteY7" fmla="*/ 0 h 762000"/>
                <a:gd name="connsiteX0" fmla="*/ 0 w 986659"/>
                <a:gd name="connsiteY0" fmla="*/ 0 h 762000"/>
                <a:gd name="connsiteX1" fmla="*/ 772160 w 986659"/>
                <a:gd name="connsiteY1" fmla="*/ 0 h 762000"/>
                <a:gd name="connsiteX2" fmla="*/ 865632 w 986659"/>
                <a:gd name="connsiteY2" fmla="*/ 166624 h 762000"/>
                <a:gd name="connsiteX3" fmla="*/ 737616 w 986659"/>
                <a:gd name="connsiteY3" fmla="*/ 386080 h 762000"/>
                <a:gd name="connsiteX4" fmla="*/ 985520 w 986659"/>
                <a:gd name="connsiteY4" fmla="*/ 579120 h 762000"/>
                <a:gd name="connsiteX5" fmla="*/ 802640 w 986659"/>
                <a:gd name="connsiteY5" fmla="*/ 762000 h 762000"/>
                <a:gd name="connsiteX6" fmla="*/ 10160 w 986659"/>
                <a:gd name="connsiteY6" fmla="*/ 762000 h 762000"/>
                <a:gd name="connsiteX7" fmla="*/ 0 w 986659"/>
                <a:gd name="connsiteY7" fmla="*/ 0 h 762000"/>
                <a:gd name="connsiteX0" fmla="*/ 0 w 876772"/>
                <a:gd name="connsiteY0" fmla="*/ 0 h 762000"/>
                <a:gd name="connsiteX1" fmla="*/ 772160 w 876772"/>
                <a:gd name="connsiteY1" fmla="*/ 0 h 762000"/>
                <a:gd name="connsiteX2" fmla="*/ 865632 w 876772"/>
                <a:gd name="connsiteY2" fmla="*/ 166624 h 762000"/>
                <a:gd name="connsiteX3" fmla="*/ 737616 w 876772"/>
                <a:gd name="connsiteY3" fmla="*/ 386080 h 762000"/>
                <a:gd name="connsiteX4" fmla="*/ 857504 w 876772"/>
                <a:gd name="connsiteY4" fmla="*/ 573024 h 762000"/>
                <a:gd name="connsiteX5" fmla="*/ 802640 w 876772"/>
                <a:gd name="connsiteY5" fmla="*/ 762000 h 762000"/>
                <a:gd name="connsiteX6" fmla="*/ 10160 w 876772"/>
                <a:gd name="connsiteY6" fmla="*/ 762000 h 762000"/>
                <a:gd name="connsiteX7" fmla="*/ 0 w 876772"/>
                <a:gd name="connsiteY7" fmla="*/ 0 h 762000"/>
                <a:gd name="connsiteX0" fmla="*/ 0 w 910248"/>
                <a:gd name="connsiteY0" fmla="*/ 0 h 762000"/>
                <a:gd name="connsiteX1" fmla="*/ 772160 w 910248"/>
                <a:gd name="connsiteY1" fmla="*/ 0 h 762000"/>
                <a:gd name="connsiteX2" fmla="*/ 908304 w 910248"/>
                <a:gd name="connsiteY2" fmla="*/ 215392 h 762000"/>
                <a:gd name="connsiteX3" fmla="*/ 737616 w 910248"/>
                <a:gd name="connsiteY3" fmla="*/ 386080 h 762000"/>
                <a:gd name="connsiteX4" fmla="*/ 857504 w 910248"/>
                <a:gd name="connsiteY4" fmla="*/ 573024 h 762000"/>
                <a:gd name="connsiteX5" fmla="*/ 802640 w 910248"/>
                <a:gd name="connsiteY5" fmla="*/ 762000 h 762000"/>
                <a:gd name="connsiteX6" fmla="*/ 10160 w 910248"/>
                <a:gd name="connsiteY6" fmla="*/ 762000 h 762000"/>
                <a:gd name="connsiteX7" fmla="*/ 0 w 910248"/>
                <a:gd name="connsiteY7" fmla="*/ 0 h 762000"/>
                <a:gd name="connsiteX0" fmla="*/ 0 w 910248"/>
                <a:gd name="connsiteY0" fmla="*/ 0 h 768096"/>
                <a:gd name="connsiteX1" fmla="*/ 772160 w 910248"/>
                <a:gd name="connsiteY1" fmla="*/ 0 h 768096"/>
                <a:gd name="connsiteX2" fmla="*/ 908304 w 910248"/>
                <a:gd name="connsiteY2" fmla="*/ 215392 h 768096"/>
                <a:gd name="connsiteX3" fmla="*/ 737616 w 910248"/>
                <a:gd name="connsiteY3" fmla="*/ 386080 h 768096"/>
                <a:gd name="connsiteX4" fmla="*/ 857504 w 910248"/>
                <a:gd name="connsiteY4" fmla="*/ 573024 h 768096"/>
                <a:gd name="connsiteX5" fmla="*/ 729488 w 910248"/>
                <a:gd name="connsiteY5" fmla="*/ 768096 h 768096"/>
                <a:gd name="connsiteX6" fmla="*/ 10160 w 910248"/>
                <a:gd name="connsiteY6" fmla="*/ 762000 h 768096"/>
                <a:gd name="connsiteX7" fmla="*/ 0 w 910248"/>
                <a:gd name="connsiteY7" fmla="*/ 0 h 76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0248" h="768096">
                  <a:moveTo>
                    <a:pt x="0" y="0"/>
                  </a:moveTo>
                  <a:lnTo>
                    <a:pt x="772160" y="0"/>
                  </a:lnTo>
                  <a:cubicBezTo>
                    <a:pt x="916432" y="27771"/>
                    <a:pt x="914061" y="151045"/>
                    <a:pt x="908304" y="215392"/>
                  </a:cubicBezTo>
                  <a:cubicBezTo>
                    <a:pt x="902547" y="279739"/>
                    <a:pt x="746083" y="326475"/>
                    <a:pt x="737616" y="386080"/>
                  </a:cubicBezTo>
                  <a:cubicBezTo>
                    <a:pt x="729149" y="445685"/>
                    <a:pt x="858859" y="509355"/>
                    <a:pt x="857504" y="573024"/>
                  </a:cubicBezTo>
                  <a:cubicBezTo>
                    <a:pt x="856149" y="636693"/>
                    <a:pt x="790448" y="707136"/>
                    <a:pt x="729488" y="768096"/>
                  </a:cubicBezTo>
                  <a:lnTo>
                    <a:pt x="10160" y="76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0" name="Groupe 39"/>
          <p:cNvGrpSpPr/>
          <p:nvPr/>
        </p:nvGrpSpPr>
        <p:grpSpPr>
          <a:xfrm>
            <a:off x="3046506" y="3813887"/>
            <a:ext cx="2170860" cy="1271297"/>
            <a:chOff x="2852803" y="2445735"/>
            <a:chExt cx="2170860" cy="1271297"/>
          </a:xfrm>
        </p:grpSpPr>
        <p:grpSp>
          <p:nvGrpSpPr>
            <p:cNvPr id="41" name="Groupe 40"/>
            <p:cNvGrpSpPr/>
            <p:nvPr/>
          </p:nvGrpSpPr>
          <p:grpSpPr>
            <a:xfrm>
              <a:off x="2963989" y="2837696"/>
              <a:ext cx="1944216" cy="820152"/>
              <a:chOff x="3967541" y="4797152"/>
              <a:chExt cx="2027480" cy="820152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3967541" y="4797152"/>
                <a:ext cx="2027480" cy="820152"/>
              </a:xfrm>
              <a:prstGeom prst="rect">
                <a:avLst/>
              </a:prstGeom>
              <a:gradFill>
                <a:gsLst>
                  <a:gs pos="0">
                    <a:srgbClr val="FAB45F">
                      <a:lumMod val="75000"/>
                    </a:srgbClr>
                  </a:gs>
                  <a:gs pos="51000">
                    <a:srgbClr val="FAB45F">
                      <a:lumMod val="50000"/>
                    </a:srgbClr>
                  </a:gs>
                  <a:gs pos="85000">
                    <a:srgbClr val="FAB45F">
                      <a:lumMod val="50000"/>
                    </a:srgbClr>
                  </a:gs>
                  <a:gs pos="100000">
                    <a:srgbClr val="FAB45F">
                      <a:lumMod val="75000"/>
                    </a:srgbClr>
                  </a:gs>
                </a:gsLst>
                <a:lin ang="5400000" scaled="0"/>
              </a:gradFill>
              <a:ln w="254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3967541" y="5010760"/>
                <a:ext cx="1902152" cy="360040"/>
              </a:xfrm>
              <a:prstGeom prst="rect">
                <a:avLst/>
              </a:prstGeom>
              <a:gradFill>
                <a:gsLst>
                  <a:gs pos="0">
                    <a:srgbClr val="DC0528">
                      <a:lumMod val="60000"/>
                      <a:lumOff val="40000"/>
                    </a:srgbClr>
                  </a:gs>
                  <a:gs pos="81000">
                    <a:srgbClr val="DC0528">
                      <a:lumMod val="75000"/>
                    </a:srgbClr>
                  </a:gs>
                  <a:gs pos="86000">
                    <a:srgbClr val="DC0528">
                      <a:lumMod val="75000"/>
                    </a:srgbClr>
                  </a:gs>
                  <a:gs pos="100000">
                    <a:srgbClr val="DC0528">
                      <a:lumMod val="60000"/>
                      <a:lumOff val="40000"/>
                    </a:srgbClr>
                  </a:gs>
                </a:gsLst>
                <a:lin ang="5400000" scaled="0"/>
              </a:gradFill>
              <a:ln w="254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42" name="Forme libre 41"/>
            <p:cNvSpPr/>
            <p:nvPr/>
          </p:nvSpPr>
          <p:spPr>
            <a:xfrm>
              <a:off x="2852803" y="2805416"/>
              <a:ext cx="530741" cy="911616"/>
            </a:xfrm>
            <a:custGeom>
              <a:avLst/>
              <a:gdLst>
                <a:gd name="connsiteX0" fmla="*/ 0 w 985520"/>
                <a:gd name="connsiteY0" fmla="*/ 0 h 762000"/>
                <a:gd name="connsiteX1" fmla="*/ 772160 w 985520"/>
                <a:gd name="connsiteY1" fmla="*/ 0 h 762000"/>
                <a:gd name="connsiteX2" fmla="*/ 975360 w 985520"/>
                <a:gd name="connsiteY2" fmla="*/ 203200 h 762000"/>
                <a:gd name="connsiteX3" fmla="*/ 792480 w 985520"/>
                <a:gd name="connsiteY3" fmla="*/ 386080 h 762000"/>
                <a:gd name="connsiteX4" fmla="*/ 985520 w 985520"/>
                <a:gd name="connsiteY4" fmla="*/ 579120 h 762000"/>
                <a:gd name="connsiteX5" fmla="*/ 802640 w 985520"/>
                <a:gd name="connsiteY5" fmla="*/ 762000 h 762000"/>
                <a:gd name="connsiteX6" fmla="*/ 10160 w 985520"/>
                <a:gd name="connsiteY6" fmla="*/ 762000 h 762000"/>
                <a:gd name="connsiteX7" fmla="*/ 0 w 985520"/>
                <a:gd name="connsiteY7" fmla="*/ 0 h 762000"/>
                <a:gd name="connsiteX0" fmla="*/ 0 w 985520"/>
                <a:gd name="connsiteY0" fmla="*/ 0 h 762000"/>
                <a:gd name="connsiteX1" fmla="*/ 772160 w 985520"/>
                <a:gd name="connsiteY1" fmla="*/ 0 h 762000"/>
                <a:gd name="connsiteX2" fmla="*/ 975360 w 985520"/>
                <a:gd name="connsiteY2" fmla="*/ 203200 h 762000"/>
                <a:gd name="connsiteX3" fmla="*/ 792480 w 985520"/>
                <a:gd name="connsiteY3" fmla="*/ 386080 h 762000"/>
                <a:gd name="connsiteX4" fmla="*/ 985520 w 985520"/>
                <a:gd name="connsiteY4" fmla="*/ 579120 h 762000"/>
                <a:gd name="connsiteX5" fmla="*/ 802640 w 985520"/>
                <a:gd name="connsiteY5" fmla="*/ 762000 h 762000"/>
                <a:gd name="connsiteX6" fmla="*/ 10160 w 985520"/>
                <a:gd name="connsiteY6" fmla="*/ 762000 h 762000"/>
                <a:gd name="connsiteX7" fmla="*/ 0 w 985520"/>
                <a:gd name="connsiteY7" fmla="*/ 0 h 762000"/>
                <a:gd name="connsiteX0" fmla="*/ 0 w 985520"/>
                <a:gd name="connsiteY0" fmla="*/ 0 h 762000"/>
                <a:gd name="connsiteX1" fmla="*/ 772160 w 985520"/>
                <a:gd name="connsiteY1" fmla="*/ 0 h 762000"/>
                <a:gd name="connsiteX2" fmla="*/ 975360 w 985520"/>
                <a:gd name="connsiteY2" fmla="*/ 203200 h 762000"/>
                <a:gd name="connsiteX3" fmla="*/ 737616 w 985520"/>
                <a:gd name="connsiteY3" fmla="*/ 386080 h 762000"/>
                <a:gd name="connsiteX4" fmla="*/ 985520 w 985520"/>
                <a:gd name="connsiteY4" fmla="*/ 579120 h 762000"/>
                <a:gd name="connsiteX5" fmla="*/ 802640 w 985520"/>
                <a:gd name="connsiteY5" fmla="*/ 762000 h 762000"/>
                <a:gd name="connsiteX6" fmla="*/ 10160 w 985520"/>
                <a:gd name="connsiteY6" fmla="*/ 762000 h 762000"/>
                <a:gd name="connsiteX7" fmla="*/ 0 w 985520"/>
                <a:gd name="connsiteY7" fmla="*/ 0 h 762000"/>
                <a:gd name="connsiteX0" fmla="*/ 0 w 985520"/>
                <a:gd name="connsiteY0" fmla="*/ 0 h 762000"/>
                <a:gd name="connsiteX1" fmla="*/ 772160 w 985520"/>
                <a:gd name="connsiteY1" fmla="*/ 0 h 762000"/>
                <a:gd name="connsiteX2" fmla="*/ 865632 w 985520"/>
                <a:gd name="connsiteY2" fmla="*/ 166624 h 762000"/>
                <a:gd name="connsiteX3" fmla="*/ 737616 w 985520"/>
                <a:gd name="connsiteY3" fmla="*/ 386080 h 762000"/>
                <a:gd name="connsiteX4" fmla="*/ 985520 w 985520"/>
                <a:gd name="connsiteY4" fmla="*/ 579120 h 762000"/>
                <a:gd name="connsiteX5" fmla="*/ 802640 w 985520"/>
                <a:gd name="connsiteY5" fmla="*/ 762000 h 762000"/>
                <a:gd name="connsiteX6" fmla="*/ 10160 w 985520"/>
                <a:gd name="connsiteY6" fmla="*/ 762000 h 762000"/>
                <a:gd name="connsiteX7" fmla="*/ 0 w 985520"/>
                <a:gd name="connsiteY7" fmla="*/ 0 h 762000"/>
                <a:gd name="connsiteX0" fmla="*/ 0 w 985520"/>
                <a:gd name="connsiteY0" fmla="*/ 0 h 762000"/>
                <a:gd name="connsiteX1" fmla="*/ 772160 w 985520"/>
                <a:gd name="connsiteY1" fmla="*/ 0 h 762000"/>
                <a:gd name="connsiteX2" fmla="*/ 865632 w 985520"/>
                <a:gd name="connsiteY2" fmla="*/ 166624 h 762000"/>
                <a:gd name="connsiteX3" fmla="*/ 737616 w 985520"/>
                <a:gd name="connsiteY3" fmla="*/ 386080 h 762000"/>
                <a:gd name="connsiteX4" fmla="*/ 985520 w 985520"/>
                <a:gd name="connsiteY4" fmla="*/ 579120 h 762000"/>
                <a:gd name="connsiteX5" fmla="*/ 802640 w 985520"/>
                <a:gd name="connsiteY5" fmla="*/ 762000 h 762000"/>
                <a:gd name="connsiteX6" fmla="*/ 10160 w 985520"/>
                <a:gd name="connsiteY6" fmla="*/ 762000 h 762000"/>
                <a:gd name="connsiteX7" fmla="*/ 0 w 985520"/>
                <a:gd name="connsiteY7" fmla="*/ 0 h 762000"/>
                <a:gd name="connsiteX0" fmla="*/ 0 w 990389"/>
                <a:gd name="connsiteY0" fmla="*/ 0 h 762000"/>
                <a:gd name="connsiteX1" fmla="*/ 772160 w 990389"/>
                <a:gd name="connsiteY1" fmla="*/ 0 h 762000"/>
                <a:gd name="connsiteX2" fmla="*/ 865632 w 990389"/>
                <a:gd name="connsiteY2" fmla="*/ 166624 h 762000"/>
                <a:gd name="connsiteX3" fmla="*/ 737616 w 990389"/>
                <a:gd name="connsiteY3" fmla="*/ 386080 h 762000"/>
                <a:gd name="connsiteX4" fmla="*/ 985520 w 990389"/>
                <a:gd name="connsiteY4" fmla="*/ 579120 h 762000"/>
                <a:gd name="connsiteX5" fmla="*/ 802640 w 990389"/>
                <a:gd name="connsiteY5" fmla="*/ 762000 h 762000"/>
                <a:gd name="connsiteX6" fmla="*/ 10160 w 990389"/>
                <a:gd name="connsiteY6" fmla="*/ 762000 h 762000"/>
                <a:gd name="connsiteX7" fmla="*/ 0 w 990389"/>
                <a:gd name="connsiteY7" fmla="*/ 0 h 762000"/>
                <a:gd name="connsiteX0" fmla="*/ 0 w 986659"/>
                <a:gd name="connsiteY0" fmla="*/ 0 h 762000"/>
                <a:gd name="connsiteX1" fmla="*/ 772160 w 986659"/>
                <a:gd name="connsiteY1" fmla="*/ 0 h 762000"/>
                <a:gd name="connsiteX2" fmla="*/ 865632 w 986659"/>
                <a:gd name="connsiteY2" fmla="*/ 166624 h 762000"/>
                <a:gd name="connsiteX3" fmla="*/ 737616 w 986659"/>
                <a:gd name="connsiteY3" fmla="*/ 386080 h 762000"/>
                <a:gd name="connsiteX4" fmla="*/ 985520 w 986659"/>
                <a:gd name="connsiteY4" fmla="*/ 579120 h 762000"/>
                <a:gd name="connsiteX5" fmla="*/ 802640 w 986659"/>
                <a:gd name="connsiteY5" fmla="*/ 762000 h 762000"/>
                <a:gd name="connsiteX6" fmla="*/ 10160 w 986659"/>
                <a:gd name="connsiteY6" fmla="*/ 762000 h 762000"/>
                <a:gd name="connsiteX7" fmla="*/ 0 w 986659"/>
                <a:gd name="connsiteY7" fmla="*/ 0 h 762000"/>
                <a:gd name="connsiteX0" fmla="*/ 0 w 876772"/>
                <a:gd name="connsiteY0" fmla="*/ 0 h 762000"/>
                <a:gd name="connsiteX1" fmla="*/ 772160 w 876772"/>
                <a:gd name="connsiteY1" fmla="*/ 0 h 762000"/>
                <a:gd name="connsiteX2" fmla="*/ 865632 w 876772"/>
                <a:gd name="connsiteY2" fmla="*/ 166624 h 762000"/>
                <a:gd name="connsiteX3" fmla="*/ 737616 w 876772"/>
                <a:gd name="connsiteY3" fmla="*/ 386080 h 762000"/>
                <a:gd name="connsiteX4" fmla="*/ 857504 w 876772"/>
                <a:gd name="connsiteY4" fmla="*/ 573024 h 762000"/>
                <a:gd name="connsiteX5" fmla="*/ 802640 w 876772"/>
                <a:gd name="connsiteY5" fmla="*/ 762000 h 762000"/>
                <a:gd name="connsiteX6" fmla="*/ 10160 w 876772"/>
                <a:gd name="connsiteY6" fmla="*/ 762000 h 762000"/>
                <a:gd name="connsiteX7" fmla="*/ 0 w 876772"/>
                <a:gd name="connsiteY7" fmla="*/ 0 h 762000"/>
                <a:gd name="connsiteX0" fmla="*/ 0 w 910248"/>
                <a:gd name="connsiteY0" fmla="*/ 0 h 762000"/>
                <a:gd name="connsiteX1" fmla="*/ 772160 w 910248"/>
                <a:gd name="connsiteY1" fmla="*/ 0 h 762000"/>
                <a:gd name="connsiteX2" fmla="*/ 908304 w 910248"/>
                <a:gd name="connsiteY2" fmla="*/ 215392 h 762000"/>
                <a:gd name="connsiteX3" fmla="*/ 737616 w 910248"/>
                <a:gd name="connsiteY3" fmla="*/ 386080 h 762000"/>
                <a:gd name="connsiteX4" fmla="*/ 857504 w 910248"/>
                <a:gd name="connsiteY4" fmla="*/ 573024 h 762000"/>
                <a:gd name="connsiteX5" fmla="*/ 802640 w 910248"/>
                <a:gd name="connsiteY5" fmla="*/ 762000 h 762000"/>
                <a:gd name="connsiteX6" fmla="*/ 10160 w 910248"/>
                <a:gd name="connsiteY6" fmla="*/ 762000 h 762000"/>
                <a:gd name="connsiteX7" fmla="*/ 0 w 910248"/>
                <a:gd name="connsiteY7" fmla="*/ 0 h 762000"/>
                <a:gd name="connsiteX0" fmla="*/ 0 w 910248"/>
                <a:gd name="connsiteY0" fmla="*/ 0 h 768096"/>
                <a:gd name="connsiteX1" fmla="*/ 772160 w 910248"/>
                <a:gd name="connsiteY1" fmla="*/ 0 h 768096"/>
                <a:gd name="connsiteX2" fmla="*/ 908304 w 910248"/>
                <a:gd name="connsiteY2" fmla="*/ 215392 h 768096"/>
                <a:gd name="connsiteX3" fmla="*/ 737616 w 910248"/>
                <a:gd name="connsiteY3" fmla="*/ 386080 h 768096"/>
                <a:gd name="connsiteX4" fmla="*/ 857504 w 910248"/>
                <a:gd name="connsiteY4" fmla="*/ 573024 h 768096"/>
                <a:gd name="connsiteX5" fmla="*/ 729488 w 910248"/>
                <a:gd name="connsiteY5" fmla="*/ 768096 h 768096"/>
                <a:gd name="connsiteX6" fmla="*/ 10160 w 910248"/>
                <a:gd name="connsiteY6" fmla="*/ 762000 h 768096"/>
                <a:gd name="connsiteX7" fmla="*/ 0 w 910248"/>
                <a:gd name="connsiteY7" fmla="*/ 0 h 76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0248" h="768096">
                  <a:moveTo>
                    <a:pt x="0" y="0"/>
                  </a:moveTo>
                  <a:lnTo>
                    <a:pt x="772160" y="0"/>
                  </a:lnTo>
                  <a:cubicBezTo>
                    <a:pt x="916432" y="27771"/>
                    <a:pt x="914061" y="151045"/>
                    <a:pt x="908304" y="215392"/>
                  </a:cubicBezTo>
                  <a:cubicBezTo>
                    <a:pt x="902547" y="279739"/>
                    <a:pt x="746083" y="326475"/>
                    <a:pt x="737616" y="386080"/>
                  </a:cubicBezTo>
                  <a:cubicBezTo>
                    <a:pt x="729149" y="445685"/>
                    <a:pt x="858859" y="509355"/>
                    <a:pt x="857504" y="573024"/>
                  </a:cubicBezTo>
                  <a:cubicBezTo>
                    <a:pt x="856149" y="636693"/>
                    <a:pt x="790448" y="707136"/>
                    <a:pt x="729488" y="768096"/>
                  </a:cubicBezTo>
                  <a:lnTo>
                    <a:pt x="10160" y="76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43" name="Connecteur droit avec flèche 42"/>
            <p:cNvCxnSpPr/>
            <p:nvPr/>
          </p:nvCxnSpPr>
          <p:spPr>
            <a:xfrm flipH="1">
              <a:off x="4530680" y="2445735"/>
              <a:ext cx="492983" cy="39457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  <a:tailEnd type="arrow"/>
            </a:ln>
            <a:effectLst/>
          </p:spPr>
        </p:cxnSp>
      </p:grpSp>
      <p:sp>
        <p:nvSpPr>
          <p:cNvPr id="46" name="ZoneTexte 45"/>
          <p:cNvSpPr txBox="1"/>
          <p:nvPr/>
        </p:nvSpPr>
        <p:spPr>
          <a:xfrm>
            <a:off x="5004981" y="350681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F08728">
                    <a:lumMod val="75000"/>
                  </a:srgbClr>
                </a:solidFill>
                <a:latin typeface="Arial" charset="0"/>
              </a:rPr>
              <a:t>Outer Conductor</a:t>
            </a:r>
            <a:endParaRPr lang="en-GB" dirty="0">
              <a:solidFill>
                <a:srgbClr val="F08728">
                  <a:lumMod val="75000"/>
                </a:srgbClr>
              </a:solidFill>
              <a:latin typeface="Arial" charset="0"/>
            </a:endParaRPr>
          </a:p>
        </p:txBody>
      </p:sp>
      <p:sp>
        <p:nvSpPr>
          <p:cNvPr id="47" name="ZoneTexte 46"/>
          <p:cNvSpPr txBox="1"/>
          <p:nvPr/>
        </p:nvSpPr>
        <p:spPr>
          <a:xfrm>
            <a:off x="3046507" y="3498532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DC0528"/>
                </a:solidFill>
                <a:latin typeface="Arial" charset="0"/>
              </a:rPr>
              <a:t>Inner Conductor</a:t>
            </a:r>
            <a:endParaRPr lang="en-GB" dirty="0">
              <a:solidFill>
                <a:srgbClr val="DC0528"/>
              </a:solidFill>
              <a:latin typeface="Arial" charset="0"/>
            </a:endParaRPr>
          </a:p>
        </p:txBody>
      </p:sp>
      <p:cxnSp>
        <p:nvCxnSpPr>
          <p:cNvPr id="48" name="Connecteur droit 47"/>
          <p:cNvCxnSpPr/>
          <p:nvPr/>
        </p:nvCxnSpPr>
        <p:spPr>
          <a:xfrm>
            <a:off x="3116887" y="4575160"/>
            <a:ext cx="4289279" cy="0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dashDot"/>
            <a:headEnd type="none" w="med" len="med"/>
            <a:tailEnd type="none" w="med" len="med"/>
          </a:ln>
          <a:effectLst/>
        </p:spPr>
      </p:cxnSp>
      <p:cxnSp>
        <p:nvCxnSpPr>
          <p:cNvPr id="49" name="Connecteur droit avec flèche 48"/>
          <p:cNvCxnSpPr/>
          <p:nvPr/>
        </p:nvCxnSpPr>
        <p:spPr>
          <a:xfrm>
            <a:off x="5982890" y="4050124"/>
            <a:ext cx="1159077" cy="0"/>
          </a:xfrm>
          <a:prstGeom prst="straightConnector1">
            <a:avLst/>
          </a:prstGeom>
          <a:noFill/>
          <a:ln w="28575" cap="flat" cmpd="sng" algn="ctr">
            <a:solidFill>
              <a:srgbClr val="0091C3">
                <a:lumMod val="75000"/>
              </a:srgbClr>
            </a:solidFill>
            <a:prstDash val="solid"/>
            <a:headEnd type="arrow" w="med" len="med"/>
            <a:tailEnd type="arrow" w="med" len="med"/>
          </a:ln>
          <a:effectLst/>
        </p:spPr>
      </p:cxnSp>
      <p:grpSp>
        <p:nvGrpSpPr>
          <p:cNvPr id="50" name="Groupe 49"/>
          <p:cNvGrpSpPr/>
          <p:nvPr/>
        </p:nvGrpSpPr>
        <p:grpSpPr>
          <a:xfrm>
            <a:off x="4981727" y="4205848"/>
            <a:ext cx="1080120" cy="820152"/>
            <a:chOff x="4788024" y="3717954"/>
            <a:chExt cx="1080120" cy="820152"/>
          </a:xfrm>
        </p:grpSpPr>
        <p:cxnSp>
          <p:nvCxnSpPr>
            <p:cNvPr id="51" name="Connecteur droit 50"/>
            <p:cNvCxnSpPr/>
            <p:nvPr/>
          </p:nvCxnSpPr>
          <p:spPr>
            <a:xfrm>
              <a:off x="4788024" y="3932450"/>
              <a:ext cx="864096" cy="0"/>
            </a:xfrm>
            <a:prstGeom prst="line">
              <a:avLst/>
            </a:prstGeom>
            <a:noFill/>
            <a:ln w="28575" cap="flat" cmpd="sng" algn="ctr">
              <a:solidFill>
                <a:srgbClr val="DC0528"/>
              </a:solidFill>
              <a:prstDash val="sysDash"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Connecteur droit 51"/>
            <p:cNvCxnSpPr/>
            <p:nvPr/>
          </p:nvCxnSpPr>
          <p:spPr>
            <a:xfrm>
              <a:off x="4788024" y="4291602"/>
              <a:ext cx="864096" cy="0"/>
            </a:xfrm>
            <a:prstGeom prst="line">
              <a:avLst/>
            </a:prstGeom>
            <a:noFill/>
            <a:ln w="28575" cap="flat" cmpd="sng" algn="ctr">
              <a:solidFill>
                <a:srgbClr val="DC0528"/>
              </a:solidFill>
              <a:prstDash val="sysDash"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Connecteur droit 52"/>
            <p:cNvCxnSpPr/>
            <p:nvPr/>
          </p:nvCxnSpPr>
          <p:spPr>
            <a:xfrm>
              <a:off x="4882026" y="3717954"/>
              <a:ext cx="986118" cy="888"/>
            </a:xfrm>
            <a:prstGeom prst="line">
              <a:avLst/>
            </a:prstGeom>
            <a:noFill/>
            <a:ln w="28575" cap="flat" cmpd="sng" algn="ctr">
              <a:solidFill>
                <a:srgbClr val="F08728"/>
              </a:solidFill>
              <a:prstDash val="sysDash"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Connecteur droit 53"/>
            <p:cNvCxnSpPr/>
            <p:nvPr/>
          </p:nvCxnSpPr>
          <p:spPr>
            <a:xfrm>
              <a:off x="4788024" y="4538106"/>
              <a:ext cx="1001163" cy="0"/>
            </a:xfrm>
            <a:prstGeom prst="line">
              <a:avLst/>
            </a:prstGeom>
            <a:noFill/>
            <a:ln w="28575" cap="flat" cmpd="sng" algn="ctr">
              <a:solidFill>
                <a:srgbClr val="F08728"/>
              </a:solidFill>
              <a:prstDash val="sysDash"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55" name="Connecteur droit avec flèche 54"/>
          <p:cNvCxnSpPr/>
          <p:nvPr/>
        </p:nvCxnSpPr>
        <p:spPr>
          <a:xfrm>
            <a:off x="3727288" y="3813887"/>
            <a:ext cx="340652" cy="76127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tailEnd type="arrow"/>
          </a:ln>
          <a:effectLst/>
        </p:spPr>
      </p:cxnSp>
      <p:sp>
        <p:nvSpPr>
          <p:cNvPr id="56" name="Forme libre 55"/>
          <p:cNvSpPr/>
          <p:nvPr/>
        </p:nvSpPr>
        <p:spPr>
          <a:xfrm>
            <a:off x="3685324" y="5394424"/>
            <a:ext cx="1319657" cy="838200"/>
          </a:xfrm>
          <a:custGeom>
            <a:avLst/>
            <a:gdLst>
              <a:gd name="connsiteX0" fmla="*/ 144780 w 1234440"/>
              <a:gd name="connsiteY0" fmla="*/ 0 h 838200"/>
              <a:gd name="connsiteX1" fmla="*/ 1219200 w 1234440"/>
              <a:gd name="connsiteY1" fmla="*/ 0 h 838200"/>
              <a:gd name="connsiteX2" fmla="*/ 1219200 w 1234440"/>
              <a:gd name="connsiteY2" fmla="*/ 114300 h 838200"/>
              <a:gd name="connsiteX3" fmla="*/ 365760 w 1234440"/>
              <a:gd name="connsiteY3" fmla="*/ 114300 h 838200"/>
              <a:gd name="connsiteX4" fmla="*/ 365760 w 1234440"/>
              <a:gd name="connsiteY4" fmla="*/ 716280 h 838200"/>
              <a:gd name="connsiteX5" fmla="*/ 1234440 w 1234440"/>
              <a:gd name="connsiteY5" fmla="*/ 716280 h 838200"/>
              <a:gd name="connsiteX6" fmla="*/ 1234440 w 1234440"/>
              <a:gd name="connsiteY6" fmla="*/ 838200 h 838200"/>
              <a:gd name="connsiteX7" fmla="*/ 0 w 1234440"/>
              <a:gd name="connsiteY7" fmla="*/ 838200 h 838200"/>
              <a:gd name="connsiteX0" fmla="*/ 53340 w 1234440"/>
              <a:gd name="connsiteY0" fmla="*/ 0 h 838200"/>
              <a:gd name="connsiteX1" fmla="*/ 1219200 w 1234440"/>
              <a:gd name="connsiteY1" fmla="*/ 0 h 838200"/>
              <a:gd name="connsiteX2" fmla="*/ 1219200 w 1234440"/>
              <a:gd name="connsiteY2" fmla="*/ 114300 h 838200"/>
              <a:gd name="connsiteX3" fmla="*/ 365760 w 1234440"/>
              <a:gd name="connsiteY3" fmla="*/ 114300 h 838200"/>
              <a:gd name="connsiteX4" fmla="*/ 365760 w 1234440"/>
              <a:gd name="connsiteY4" fmla="*/ 716280 h 838200"/>
              <a:gd name="connsiteX5" fmla="*/ 1234440 w 1234440"/>
              <a:gd name="connsiteY5" fmla="*/ 716280 h 838200"/>
              <a:gd name="connsiteX6" fmla="*/ 1234440 w 1234440"/>
              <a:gd name="connsiteY6" fmla="*/ 838200 h 838200"/>
              <a:gd name="connsiteX7" fmla="*/ 0 w 1234440"/>
              <a:gd name="connsiteY7" fmla="*/ 838200 h 838200"/>
              <a:gd name="connsiteX0" fmla="*/ 53340 w 1234440"/>
              <a:gd name="connsiteY0" fmla="*/ 0 h 838200"/>
              <a:gd name="connsiteX1" fmla="*/ 1219200 w 1234440"/>
              <a:gd name="connsiteY1" fmla="*/ 0 h 838200"/>
              <a:gd name="connsiteX2" fmla="*/ 1219200 w 1234440"/>
              <a:gd name="connsiteY2" fmla="*/ 114300 h 838200"/>
              <a:gd name="connsiteX3" fmla="*/ 365760 w 1234440"/>
              <a:gd name="connsiteY3" fmla="*/ 114300 h 838200"/>
              <a:gd name="connsiteX4" fmla="*/ 365760 w 1234440"/>
              <a:gd name="connsiteY4" fmla="*/ 716280 h 838200"/>
              <a:gd name="connsiteX5" fmla="*/ 1234440 w 1234440"/>
              <a:gd name="connsiteY5" fmla="*/ 716280 h 838200"/>
              <a:gd name="connsiteX6" fmla="*/ 1234440 w 1234440"/>
              <a:gd name="connsiteY6" fmla="*/ 838200 h 838200"/>
              <a:gd name="connsiteX7" fmla="*/ 0 w 1234440"/>
              <a:gd name="connsiteY7" fmla="*/ 838200 h 838200"/>
              <a:gd name="connsiteX8" fmla="*/ 53340 w 1234440"/>
              <a:gd name="connsiteY8" fmla="*/ 0 h 838200"/>
              <a:gd name="connsiteX0" fmla="*/ 53340 w 1234440"/>
              <a:gd name="connsiteY0" fmla="*/ 0 h 838200"/>
              <a:gd name="connsiteX1" fmla="*/ 1219200 w 1234440"/>
              <a:gd name="connsiteY1" fmla="*/ 0 h 838200"/>
              <a:gd name="connsiteX2" fmla="*/ 1219200 w 1234440"/>
              <a:gd name="connsiteY2" fmla="*/ 114300 h 838200"/>
              <a:gd name="connsiteX3" fmla="*/ 365760 w 1234440"/>
              <a:gd name="connsiteY3" fmla="*/ 114300 h 838200"/>
              <a:gd name="connsiteX4" fmla="*/ 365760 w 1234440"/>
              <a:gd name="connsiteY4" fmla="*/ 716280 h 838200"/>
              <a:gd name="connsiteX5" fmla="*/ 1234440 w 1234440"/>
              <a:gd name="connsiteY5" fmla="*/ 716280 h 838200"/>
              <a:gd name="connsiteX6" fmla="*/ 1234440 w 1234440"/>
              <a:gd name="connsiteY6" fmla="*/ 838200 h 838200"/>
              <a:gd name="connsiteX7" fmla="*/ 0 w 1234440"/>
              <a:gd name="connsiteY7" fmla="*/ 838200 h 838200"/>
              <a:gd name="connsiteX8" fmla="*/ 27796 w 1234440"/>
              <a:gd name="connsiteY8" fmla="*/ 403860 h 838200"/>
              <a:gd name="connsiteX9" fmla="*/ 53340 w 1234440"/>
              <a:gd name="connsiteY9" fmla="*/ 0 h 838200"/>
              <a:gd name="connsiteX0" fmla="*/ 53340 w 1234440"/>
              <a:gd name="connsiteY0" fmla="*/ 0 h 838200"/>
              <a:gd name="connsiteX1" fmla="*/ 1219200 w 1234440"/>
              <a:gd name="connsiteY1" fmla="*/ 0 h 838200"/>
              <a:gd name="connsiteX2" fmla="*/ 1219200 w 1234440"/>
              <a:gd name="connsiteY2" fmla="*/ 114300 h 838200"/>
              <a:gd name="connsiteX3" fmla="*/ 365760 w 1234440"/>
              <a:gd name="connsiteY3" fmla="*/ 114300 h 838200"/>
              <a:gd name="connsiteX4" fmla="*/ 365760 w 1234440"/>
              <a:gd name="connsiteY4" fmla="*/ 716280 h 838200"/>
              <a:gd name="connsiteX5" fmla="*/ 1234440 w 1234440"/>
              <a:gd name="connsiteY5" fmla="*/ 716280 h 838200"/>
              <a:gd name="connsiteX6" fmla="*/ 1234440 w 1234440"/>
              <a:gd name="connsiteY6" fmla="*/ 838200 h 838200"/>
              <a:gd name="connsiteX7" fmla="*/ 0 w 1234440"/>
              <a:gd name="connsiteY7" fmla="*/ 838200 h 838200"/>
              <a:gd name="connsiteX8" fmla="*/ 103996 w 1234440"/>
              <a:gd name="connsiteY8" fmla="*/ 426720 h 838200"/>
              <a:gd name="connsiteX9" fmla="*/ 53340 w 1234440"/>
              <a:gd name="connsiteY9" fmla="*/ 0 h 838200"/>
              <a:gd name="connsiteX0" fmla="*/ 53340 w 1234440"/>
              <a:gd name="connsiteY0" fmla="*/ 0 h 838200"/>
              <a:gd name="connsiteX1" fmla="*/ 1219200 w 1234440"/>
              <a:gd name="connsiteY1" fmla="*/ 0 h 838200"/>
              <a:gd name="connsiteX2" fmla="*/ 1219200 w 1234440"/>
              <a:gd name="connsiteY2" fmla="*/ 114300 h 838200"/>
              <a:gd name="connsiteX3" fmla="*/ 365760 w 1234440"/>
              <a:gd name="connsiteY3" fmla="*/ 114300 h 838200"/>
              <a:gd name="connsiteX4" fmla="*/ 365760 w 1234440"/>
              <a:gd name="connsiteY4" fmla="*/ 716280 h 838200"/>
              <a:gd name="connsiteX5" fmla="*/ 1234440 w 1234440"/>
              <a:gd name="connsiteY5" fmla="*/ 716280 h 838200"/>
              <a:gd name="connsiteX6" fmla="*/ 1234440 w 1234440"/>
              <a:gd name="connsiteY6" fmla="*/ 838200 h 838200"/>
              <a:gd name="connsiteX7" fmla="*/ 0 w 1234440"/>
              <a:gd name="connsiteY7" fmla="*/ 838200 h 838200"/>
              <a:gd name="connsiteX8" fmla="*/ 103996 w 1234440"/>
              <a:gd name="connsiteY8" fmla="*/ 426720 h 838200"/>
              <a:gd name="connsiteX9" fmla="*/ 53340 w 1234440"/>
              <a:gd name="connsiteY9" fmla="*/ 0 h 838200"/>
              <a:gd name="connsiteX0" fmla="*/ 53340 w 1234440"/>
              <a:gd name="connsiteY0" fmla="*/ 0 h 838200"/>
              <a:gd name="connsiteX1" fmla="*/ 1219200 w 1234440"/>
              <a:gd name="connsiteY1" fmla="*/ 0 h 838200"/>
              <a:gd name="connsiteX2" fmla="*/ 1219200 w 1234440"/>
              <a:gd name="connsiteY2" fmla="*/ 114300 h 838200"/>
              <a:gd name="connsiteX3" fmla="*/ 365760 w 1234440"/>
              <a:gd name="connsiteY3" fmla="*/ 114300 h 838200"/>
              <a:gd name="connsiteX4" fmla="*/ 365760 w 1234440"/>
              <a:gd name="connsiteY4" fmla="*/ 716280 h 838200"/>
              <a:gd name="connsiteX5" fmla="*/ 1234440 w 1234440"/>
              <a:gd name="connsiteY5" fmla="*/ 716280 h 838200"/>
              <a:gd name="connsiteX6" fmla="*/ 1234440 w 1234440"/>
              <a:gd name="connsiteY6" fmla="*/ 838200 h 838200"/>
              <a:gd name="connsiteX7" fmla="*/ 0 w 1234440"/>
              <a:gd name="connsiteY7" fmla="*/ 838200 h 838200"/>
              <a:gd name="connsiteX8" fmla="*/ 103996 w 1234440"/>
              <a:gd name="connsiteY8" fmla="*/ 426720 h 838200"/>
              <a:gd name="connsiteX9" fmla="*/ 50656 w 1234440"/>
              <a:gd name="connsiteY9" fmla="*/ 76200 h 838200"/>
              <a:gd name="connsiteX10" fmla="*/ 53340 w 1234440"/>
              <a:gd name="connsiteY10" fmla="*/ 0 h 838200"/>
              <a:gd name="connsiteX0" fmla="*/ 53340 w 1234440"/>
              <a:gd name="connsiteY0" fmla="*/ 0 h 838200"/>
              <a:gd name="connsiteX1" fmla="*/ 1219200 w 1234440"/>
              <a:gd name="connsiteY1" fmla="*/ 0 h 838200"/>
              <a:gd name="connsiteX2" fmla="*/ 1219200 w 1234440"/>
              <a:gd name="connsiteY2" fmla="*/ 114300 h 838200"/>
              <a:gd name="connsiteX3" fmla="*/ 365760 w 1234440"/>
              <a:gd name="connsiteY3" fmla="*/ 114300 h 838200"/>
              <a:gd name="connsiteX4" fmla="*/ 365760 w 1234440"/>
              <a:gd name="connsiteY4" fmla="*/ 716280 h 838200"/>
              <a:gd name="connsiteX5" fmla="*/ 1234440 w 1234440"/>
              <a:gd name="connsiteY5" fmla="*/ 716280 h 838200"/>
              <a:gd name="connsiteX6" fmla="*/ 1234440 w 1234440"/>
              <a:gd name="connsiteY6" fmla="*/ 838200 h 838200"/>
              <a:gd name="connsiteX7" fmla="*/ 0 w 1234440"/>
              <a:gd name="connsiteY7" fmla="*/ 838200 h 838200"/>
              <a:gd name="connsiteX8" fmla="*/ 103996 w 1234440"/>
              <a:gd name="connsiteY8" fmla="*/ 426720 h 838200"/>
              <a:gd name="connsiteX9" fmla="*/ 50656 w 1234440"/>
              <a:gd name="connsiteY9" fmla="*/ 76200 h 838200"/>
              <a:gd name="connsiteX10" fmla="*/ 53340 w 1234440"/>
              <a:gd name="connsiteY10" fmla="*/ 0 h 838200"/>
              <a:gd name="connsiteX0" fmla="*/ 128484 w 1309584"/>
              <a:gd name="connsiteY0" fmla="*/ 0 h 838200"/>
              <a:gd name="connsiteX1" fmla="*/ 1294344 w 1309584"/>
              <a:gd name="connsiteY1" fmla="*/ 0 h 838200"/>
              <a:gd name="connsiteX2" fmla="*/ 1294344 w 1309584"/>
              <a:gd name="connsiteY2" fmla="*/ 114300 h 838200"/>
              <a:gd name="connsiteX3" fmla="*/ 440904 w 1309584"/>
              <a:gd name="connsiteY3" fmla="*/ 114300 h 838200"/>
              <a:gd name="connsiteX4" fmla="*/ 440904 w 1309584"/>
              <a:gd name="connsiteY4" fmla="*/ 716280 h 838200"/>
              <a:gd name="connsiteX5" fmla="*/ 1309584 w 1309584"/>
              <a:gd name="connsiteY5" fmla="*/ 716280 h 838200"/>
              <a:gd name="connsiteX6" fmla="*/ 1309584 w 1309584"/>
              <a:gd name="connsiteY6" fmla="*/ 838200 h 838200"/>
              <a:gd name="connsiteX7" fmla="*/ 75144 w 1309584"/>
              <a:gd name="connsiteY7" fmla="*/ 838200 h 838200"/>
              <a:gd name="connsiteX8" fmla="*/ 141040 w 1309584"/>
              <a:gd name="connsiteY8" fmla="*/ 632460 h 838200"/>
              <a:gd name="connsiteX9" fmla="*/ 179140 w 1309584"/>
              <a:gd name="connsiteY9" fmla="*/ 426720 h 838200"/>
              <a:gd name="connsiteX10" fmla="*/ 125800 w 1309584"/>
              <a:gd name="connsiteY10" fmla="*/ 76200 h 838200"/>
              <a:gd name="connsiteX11" fmla="*/ 128484 w 1309584"/>
              <a:gd name="connsiteY11" fmla="*/ 0 h 838200"/>
              <a:gd name="connsiteX0" fmla="*/ 124273 w 1305373"/>
              <a:gd name="connsiteY0" fmla="*/ 0 h 838200"/>
              <a:gd name="connsiteX1" fmla="*/ 1290133 w 1305373"/>
              <a:gd name="connsiteY1" fmla="*/ 0 h 838200"/>
              <a:gd name="connsiteX2" fmla="*/ 1290133 w 1305373"/>
              <a:gd name="connsiteY2" fmla="*/ 114300 h 838200"/>
              <a:gd name="connsiteX3" fmla="*/ 436693 w 1305373"/>
              <a:gd name="connsiteY3" fmla="*/ 114300 h 838200"/>
              <a:gd name="connsiteX4" fmla="*/ 436693 w 1305373"/>
              <a:gd name="connsiteY4" fmla="*/ 716280 h 838200"/>
              <a:gd name="connsiteX5" fmla="*/ 1305373 w 1305373"/>
              <a:gd name="connsiteY5" fmla="*/ 716280 h 838200"/>
              <a:gd name="connsiteX6" fmla="*/ 1305373 w 1305373"/>
              <a:gd name="connsiteY6" fmla="*/ 838200 h 838200"/>
              <a:gd name="connsiteX7" fmla="*/ 70933 w 1305373"/>
              <a:gd name="connsiteY7" fmla="*/ 838200 h 838200"/>
              <a:gd name="connsiteX8" fmla="*/ 159689 w 1305373"/>
              <a:gd name="connsiteY8" fmla="*/ 594360 h 838200"/>
              <a:gd name="connsiteX9" fmla="*/ 174929 w 1305373"/>
              <a:gd name="connsiteY9" fmla="*/ 426720 h 838200"/>
              <a:gd name="connsiteX10" fmla="*/ 121589 w 1305373"/>
              <a:gd name="connsiteY10" fmla="*/ 76200 h 838200"/>
              <a:gd name="connsiteX11" fmla="*/ 124273 w 1305373"/>
              <a:gd name="connsiteY11" fmla="*/ 0 h 838200"/>
              <a:gd name="connsiteX0" fmla="*/ 124273 w 1305373"/>
              <a:gd name="connsiteY0" fmla="*/ 0 h 838200"/>
              <a:gd name="connsiteX1" fmla="*/ 1290133 w 1305373"/>
              <a:gd name="connsiteY1" fmla="*/ 0 h 838200"/>
              <a:gd name="connsiteX2" fmla="*/ 1290133 w 1305373"/>
              <a:gd name="connsiteY2" fmla="*/ 114300 h 838200"/>
              <a:gd name="connsiteX3" fmla="*/ 436693 w 1305373"/>
              <a:gd name="connsiteY3" fmla="*/ 114300 h 838200"/>
              <a:gd name="connsiteX4" fmla="*/ 436693 w 1305373"/>
              <a:gd name="connsiteY4" fmla="*/ 716280 h 838200"/>
              <a:gd name="connsiteX5" fmla="*/ 1305373 w 1305373"/>
              <a:gd name="connsiteY5" fmla="*/ 716280 h 838200"/>
              <a:gd name="connsiteX6" fmla="*/ 1305373 w 1305373"/>
              <a:gd name="connsiteY6" fmla="*/ 838200 h 838200"/>
              <a:gd name="connsiteX7" fmla="*/ 70933 w 1305373"/>
              <a:gd name="connsiteY7" fmla="*/ 838200 h 838200"/>
              <a:gd name="connsiteX8" fmla="*/ 159689 w 1305373"/>
              <a:gd name="connsiteY8" fmla="*/ 594360 h 838200"/>
              <a:gd name="connsiteX9" fmla="*/ 68249 w 1305373"/>
              <a:gd name="connsiteY9" fmla="*/ 381000 h 838200"/>
              <a:gd name="connsiteX10" fmla="*/ 121589 w 1305373"/>
              <a:gd name="connsiteY10" fmla="*/ 76200 h 838200"/>
              <a:gd name="connsiteX11" fmla="*/ 124273 w 1305373"/>
              <a:gd name="connsiteY11" fmla="*/ 0 h 838200"/>
              <a:gd name="connsiteX0" fmla="*/ 124273 w 1305373"/>
              <a:gd name="connsiteY0" fmla="*/ 0 h 838200"/>
              <a:gd name="connsiteX1" fmla="*/ 1290133 w 1305373"/>
              <a:gd name="connsiteY1" fmla="*/ 0 h 838200"/>
              <a:gd name="connsiteX2" fmla="*/ 1290133 w 1305373"/>
              <a:gd name="connsiteY2" fmla="*/ 114300 h 838200"/>
              <a:gd name="connsiteX3" fmla="*/ 436693 w 1305373"/>
              <a:gd name="connsiteY3" fmla="*/ 114300 h 838200"/>
              <a:gd name="connsiteX4" fmla="*/ 436693 w 1305373"/>
              <a:gd name="connsiteY4" fmla="*/ 716280 h 838200"/>
              <a:gd name="connsiteX5" fmla="*/ 1305373 w 1305373"/>
              <a:gd name="connsiteY5" fmla="*/ 716280 h 838200"/>
              <a:gd name="connsiteX6" fmla="*/ 1305373 w 1305373"/>
              <a:gd name="connsiteY6" fmla="*/ 838200 h 838200"/>
              <a:gd name="connsiteX7" fmla="*/ 70933 w 1305373"/>
              <a:gd name="connsiteY7" fmla="*/ 838200 h 838200"/>
              <a:gd name="connsiteX8" fmla="*/ 159689 w 1305373"/>
              <a:gd name="connsiteY8" fmla="*/ 594360 h 838200"/>
              <a:gd name="connsiteX9" fmla="*/ 68249 w 1305373"/>
              <a:gd name="connsiteY9" fmla="*/ 381000 h 838200"/>
              <a:gd name="connsiteX10" fmla="*/ 144449 w 1305373"/>
              <a:gd name="connsiteY10" fmla="*/ 175260 h 838200"/>
              <a:gd name="connsiteX11" fmla="*/ 124273 w 1305373"/>
              <a:gd name="connsiteY11" fmla="*/ 0 h 838200"/>
              <a:gd name="connsiteX0" fmla="*/ 138557 w 1319657"/>
              <a:gd name="connsiteY0" fmla="*/ 0 h 838200"/>
              <a:gd name="connsiteX1" fmla="*/ 1304417 w 1319657"/>
              <a:gd name="connsiteY1" fmla="*/ 0 h 838200"/>
              <a:gd name="connsiteX2" fmla="*/ 1304417 w 1319657"/>
              <a:gd name="connsiteY2" fmla="*/ 114300 h 838200"/>
              <a:gd name="connsiteX3" fmla="*/ 450977 w 1319657"/>
              <a:gd name="connsiteY3" fmla="*/ 114300 h 838200"/>
              <a:gd name="connsiteX4" fmla="*/ 450977 w 1319657"/>
              <a:gd name="connsiteY4" fmla="*/ 716280 h 838200"/>
              <a:gd name="connsiteX5" fmla="*/ 1319657 w 1319657"/>
              <a:gd name="connsiteY5" fmla="*/ 716280 h 838200"/>
              <a:gd name="connsiteX6" fmla="*/ 1319657 w 1319657"/>
              <a:gd name="connsiteY6" fmla="*/ 838200 h 838200"/>
              <a:gd name="connsiteX7" fmla="*/ 85217 w 1319657"/>
              <a:gd name="connsiteY7" fmla="*/ 838200 h 838200"/>
              <a:gd name="connsiteX8" fmla="*/ 105393 w 1319657"/>
              <a:gd name="connsiteY8" fmla="*/ 579120 h 838200"/>
              <a:gd name="connsiteX9" fmla="*/ 82533 w 1319657"/>
              <a:gd name="connsiteY9" fmla="*/ 381000 h 838200"/>
              <a:gd name="connsiteX10" fmla="*/ 158733 w 1319657"/>
              <a:gd name="connsiteY10" fmla="*/ 175260 h 838200"/>
              <a:gd name="connsiteX11" fmla="*/ 138557 w 1319657"/>
              <a:gd name="connsiteY11" fmla="*/ 0 h 838200"/>
              <a:gd name="connsiteX0" fmla="*/ 138557 w 1319657"/>
              <a:gd name="connsiteY0" fmla="*/ 0 h 838200"/>
              <a:gd name="connsiteX1" fmla="*/ 1304417 w 1319657"/>
              <a:gd name="connsiteY1" fmla="*/ 0 h 838200"/>
              <a:gd name="connsiteX2" fmla="*/ 1304417 w 1319657"/>
              <a:gd name="connsiteY2" fmla="*/ 114300 h 838200"/>
              <a:gd name="connsiteX3" fmla="*/ 450977 w 1319657"/>
              <a:gd name="connsiteY3" fmla="*/ 114300 h 838200"/>
              <a:gd name="connsiteX4" fmla="*/ 450977 w 1319657"/>
              <a:gd name="connsiteY4" fmla="*/ 716280 h 838200"/>
              <a:gd name="connsiteX5" fmla="*/ 1319657 w 1319657"/>
              <a:gd name="connsiteY5" fmla="*/ 716280 h 838200"/>
              <a:gd name="connsiteX6" fmla="*/ 1319657 w 1319657"/>
              <a:gd name="connsiteY6" fmla="*/ 838200 h 838200"/>
              <a:gd name="connsiteX7" fmla="*/ 85217 w 1319657"/>
              <a:gd name="connsiteY7" fmla="*/ 838200 h 838200"/>
              <a:gd name="connsiteX8" fmla="*/ 105393 w 1319657"/>
              <a:gd name="connsiteY8" fmla="*/ 579120 h 838200"/>
              <a:gd name="connsiteX9" fmla="*/ 82533 w 1319657"/>
              <a:gd name="connsiteY9" fmla="*/ 381000 h 838200"/>
              <a:gd name="connsiteX10" fmla="*/ 158733 w 1319657"/>
              <a:gd name="connsiteY10" fmla="*/ 175260 h 838200"/>
              <a:gd name="connsiteX11" fmla="*/ 138557 w 1319657"/>
              <a:gd name="connsiteY11" fmla="*/ 0 h 838200"/>
              <a:gd name="connsiteX0" fmla="*/ 138557 w 1319657"/>
              <a:gd name="connsiteY0" fmla="*/ 0 h 838200"/>
              <a:gd name="connsiteX1" fmla="*/ 1304417 w 1319657"/>
              <a:gd name="connsiteY1" fmla="*/ 0 h 838200"/>
              <a:gd name="connsiteX2" fmla="*/ 1304417 w 1319657"/>
              <a:gd name="connsiteY2" fmla="*/ 114300 h 838200"/>
              <a:gd name="connsiteX3" fmla="*/ 450977 w 1319657"/>
              <a:gd name="connsiteY3" fmla="*/ 114300 h 838200"/>
              <a:gd name="connsiteX4" fmla="*/ 450977 w 1319657"/>
              <a:gd name="connsiteY4" fmla="*/ 716280 h 838200"/>
              <a:gd name="connsiteX5" fmla="*/ 1319657 w 1319657"/>
              <a:gd name="connsiteY5" fmla="*/ 716280 h 838200"/>
              <a:gd name="connsiteX6" fmla="*/ 1319657 w 1319657"/>
              <a:gd name="connsiteY6" fmla="*/ 838200 h 838200"/>
              <a:gd name="connsiteX7" fmla="*/ 85217 w 1319657"/>
              <a:gd name="connsiteY7" fmla="*/ 838200 h 838200"/>
              <a:gd name="connsiteX8" fmla="*/ 105393 w 1319657"/>
              <a:gd name="connsiteY8" fmla="*/ 579120 h 838200"/>
              <a:gd name="connsiteX9" fmla="*/ 82533 w 1319657"/>
              <a:gd name="connsiteY9" fmla="*/ 381000 h 838200"/>
              <a:gd name="connsiteX10" fmla="*/ 158733 w 1319657"/>
              <a:gd name="connsiteY10" fmla="*/ 175260 h 838200"/>
              <a:gd name="connsiteX11" fmla="*/ 138557 w 1319657"/>
              <a:gd name="connsiteY11" fmla="*/ 0 h 838200"/>
              <a:gd name="connsiteX0" fmla="*/ 138557 w 1319657"/>
              <a:gd name="connsiteY0" fmla="*/ 0 h 838200"/>
              <a:gd name="connsiteX1" fmla="*/ 1304417 w 1319657"/>
              <a:gd name="connsiteY1" fmla="*/ 0 h 838200"/>
              <a:gd name="connsiteX2" fmla="*/ 1304417 w 1319657"/>
              <a:gd name="connsiteY2" fmla="*/ 114300 h 838200"/>
              <a:gd name="connsiteX3" fmla="*/ 450977 w 1319657"/>
              <a:gd name="connsiteY3" fmla="*/ 114300 h 838200"/>
              <a:gd name="connsiteX4" fmla="*/ 450977 w 1319657"/>
              <a:gd name="connsiteY4" fmla="*/ 716280 h 838200"/>
              <a:gd name="connsiteX5" fmla="*/ 1319657 w 1319657"/>
              <a:gd name="connsiteY5" fmla="*/ 716280 h 838200"/>
              <a:gd name="connsiteX6" fmla="*/ 1319657 w 1319657"/>
              <a:gd name="connsiteY6" fmla="*/ 838200 h 838200"/>
              <a:gd name="connsiteX7" fmla="*/ 85217 w 1319657"/>
              <a:gd name="connsiteY7" fmla="*/ 838200 h 838200"/>
              <a:gd name="connsiteX8" fmla="*/ 105393 w 1319657"/>
              <a:gd name="connsiteY8" fmla="*/ 579120 h 838200"/>
              <a:gd name="connsiteX9" fmla="*/ 38718 w 1319657"/>
              <a:gd name="connsiteY9" fmla="*/ 379095 h 838200"/>
              <a:gd name="connsiteX10" fmla="*/ 158733 w 1319657"/>
              <a:gd name="connsiteY10" fmla="*/ 175260 h 838200"/>
              <a:gd name="connsiteX11" fmla="*/ 138557 w 1319657"/>
              <a:gd name="connsiteY11" fmla="*/ 0 h 838200"/>
              <a:gd name="connsiteX0" fmla="*/ 138557 w 1319657"/>
              <a:gd name="connsiteY0" fmla="*/ 0 h 838200"/>
              <a:gd name="connsiteX1" fmla="*/ 1304417 w 1319657"/>
              <a:gd name="connsiteY1" fmla="*/ 0 h 838200"/>
              <a:gd name="connsiteX2" fmla="*/ 1304417 w 1319657"/>
              <a:gd name="connsiteY2" fmla="*/ 114300 h 838200"/>
              <a:gd name="connsiteX3" fmla="*/ 450977 w 1319657"/>
              <a:gd name="connsiteY3" fmla="*/ 114300 h 838200"/>
              <a:gd name="connsiteX4" fmla="*/ 450977 w 1319657"/>
              <a:gd name="connsiteY4" fmla="*/ 716280 h 838200"/>
              <a:gd name="connsiteX5" fmla="*/ 1319657 w 1319657"/>
              <a:gd name="connsiteY5" fmla="*/ 716280 h 838200"/>
              <a:gd name="connsiteX6" fmla="*/ 1319657 w 1319657"/>
              <a:gd name="connsiteY6" fmla="*/ 838200 h 838200"/>
              <a:gd name="connsiteX7" fmla="*/ 85217 w 1319657"/>
              <a:gd name="connsiteY7" fmla="*/ 838200 h 838200"/>
              <a:gd name="connsiteX8" fmla="*/ 105393 w 1319657"/>
              <a:gd name="connsiteY8" fmla="*/ 579120 h 838200"/>
              <a:gd name="connsiteX9" fmla="*/ 57768 w 1319657"/>
              <a:gd name="connsiteY9" fmla="*/ 371475 h 838200"/>
              <a:gd name="connsiteX10" fmla="*/ 158733 w 1319657"/>
              <a:gd name="connsiteY10" fmla="*/ 175260 h 838200"/>
              <a:gd name="connsiteX11" fmla="*/ 138557 w 1319657"/>
              <a:gd name="connsiteY11" fmla="*/ 0 h 838200"/>
              <a:gd name="connsiteX0" fmla="*/ 138557 w 1319657"/>
              <a:gd name="connsiteY0" fmla="*/ 0 h 838200"/>
              <a:gd name="connsiteX1" fmla="*/ 1304417 w 1319657"/>
              <a:gd name="connsiteY1" fmla="*/ 0 h 838200"/>
              <a:gd name="connsiteX2" fmla="*/ 1304417 w 1319657"/>
              <a:gd name="connsiteY2" fmla="*/ 114300 h 838200"/>
              <a:gd name="connsiteX3" fmla="*/ 450977 w 1319657"/>
              <a:gd name="connsiteY3" fmla="*/ 114300 h 838200"/>
              <a:gd name="connsiteX4" fmla="*/ 450977 w 1319657"/>
              <a:gd name="connsiteY4" fmla="*/ 716280 h 838200"/>
              <a:gd name="connsiteX5" fmla="*/ 1319657 w 1319657"/>
              <a:gd name="connsiteY5" fmla="*/ 716280 h 838200"/>
              <a:gd name="connsiteX6" fmla="*/ 1319657 w 1319657"/>
              <a:gd name="connsiteY6" fmla="*/ 838200 h 838200"/>
              <a:gd name="connsiteX7" fmla="*/ 85217 w 1319657"/>
              <a:gd name="connsiteY7" fmla="*/ 838200 h 838200"/>
              <a:gd name="connsiteX8" fmla="*/ 105393 w 1319657"/>
              <a:gd name="connsiteY8" fmla="*/ 579120 h 838200"/>
              <a:gd name="connsiteX9" fmla="*/ 57768 w 1319657"/>
              <a:gd name="connsiteY9" fmla="*/ 371475 h 838200"/>
              <a:gd name="connsiteX10" fmla="*/ 158733 w 1319657"/>
              <a:gd name="connsiteY10" fmla="*/ 175260 h 838200"/>
              <a:gd name="connsiteX11" fmla="*/ 138557 w 1319657"/>
              <a:gd name="connsiteY11" fmla="*/ 0 h 838200"/>
              <a:gd name="connsiteX0" fmla="*/ 138557 w 1319657"/>
              <a:gd name="connsiteY0" fmla="*/ 0 h 838200"/>
              <a:gd name="connsiteX1" fmla="*/ 1304417 w 1319657"/>
              <a:gd name="connsiteY1" fmla="*/ 0 h 838200"/>
              <a:gd name="connsiteX2" fmla="*/ 1304417 w 1319657"/>
              <a:gd name="connsiteY2" fmla="*/ 114300 h 838200"/>
              <a:gd name="connsiteX3" fmla="*/ 450977 w 1319657"/>
              <a:gd name="connsiteY3" fmla="*/ 114300 h 838200"/>
              <a:gd name="connsiteX4" fmla="*/ 450977 w 1319657"/>
              <a:gd name="connsiteY4" fmla="*/ 716280 h 838200"/>
              <a:gd name="connsiteX5" fmla="*/ 1319657 w 1319657"/>
              <a:gd name="connsiteY5" fmla="*/ 716280 h 838200"/>
              <a:gd name="connsiteX6" fmla="*/ 1319657 w 1319657"/>
              <a:gd name="connsiteY6" fmla="*/ 838200 h 838200"/>
              <a:gd name="connsiteX7" fmla="*/ 85217 w 1319657"/>
              <a:gd name="connsiteY7" fmla="*/ 838200 h 838200"/>
              <a:gd name="connsiteX8" fmla="*/ 105393 w 1319657"/>
              <a:gd name="connsiteY8" fmla="*/ 579120 h 838200"/>
              <a:gd name="connsiteX9" fmla="*/ 57768 w 1319657"/>
              <a:gd name="connsiteY9" fmla="*/ 371475 h 838200"/>
              <a:gd name="connsiteX10" fmla="*/ 170163 w 1319657"/>
              <a:gd name="connsiteY10" fmla="*/ 154305 h 838200"/>
              <a:gd name="connsiteX11" fmla="*/ 138557 w 1319657"/>
              <a:gd name="connsiteY11" fmla="*/ 0 h 838200"/>
              <a:gd name="connsiteX0" fmla="*/ 138557 w 1319657"/>
              <a:gd name="connsiteY0" fmla="*/ 0 h 838200"/>
              <a:gd name="connsiteX1" fmla="*/ 1304417 w 1319657"/>
              <a:gd name="connsiteY1" fmla="*/ 0 h 838200"/>
              <a:gd name="connsiteX2" fmla="*/ 1304417 w 1319657"/>
              <a:gd name="connsiteY2" fmla="*/ 114300 h 838200"/>
              <a:gd name="connsiteX3" fmla="*/ 450977 w 1319657"/>
              <a:gd name="connsiteY3" fmla="*/ 114300 h 838200"/>
              <a:gd name="connsiteX4" fmla="*/ 450977 w 1319657"/>
              <a:gd name="connsiteY4" fmla="*/ 716280 h 838200"/>
              <a:gd name="connsiteX5" fmla="*/ 1319657 w 1319657"/>
              <a:gd name="connsiteY5" fmla="*/ 716280 h 838200"/>
              <a:gd name="connsiteX6" fmla="*/ 1319657 w 1319657"/>
              <a:gd name="connsiteY6" fmla="*/ 838200 h 838200"/>
              <a:gd name="connsiteX7" fmla="*/ 85217 w 1319657"/>
              <a:gd name="connsiteY7" fmla="*/ 838200 h 838200"/>
              <a:gd name="connsiteX8" fmla="*/ 105393 w 1319657"/>
              <a:gd name="connsiteY8" fmla="*/ 579120 h 838200"/>
              <a:gd name="connsiteX9" fmla="*/ 57768 w 1319657"/>
              <a:gd name="connsiteY9" fmla="*/ 371475 h 838200"/>
              <a:gd name="connsiteX10" fmla="*/ 170163 w 1319657"/>
              <a:gd name="connsiteY10" fmla="*/ 154305 h 838200"/>
              <a:gd name="connsiteX11" fmla="*/ 138557 w 1319657"/>
              <a:gd name="connsiteY11" fmla="*/ 0 h 838200"/>
              <a:gd name="connsiteX0" fmla="*/ 138557 w 1319657"/>
              <a:gd name="connsiteY0" fmla="*/ 0 h 838200"/>
              <a:gd name="connsiteX1" fmla="*/ 1304417 w 1319657"/>
              <a:gd name="connsiteY1" fmla="*/ 0 h 838200"/>
              <a:gd name="connsiteX2" fmla="*/ 1304417 w 1319657"/>
              <a:gd name="connsiteY2" fmla="*/ 114300 h 838200"/>
              <a:gd name="connsiteX3" fmla="*/ 450977 w 1319657"/>
              <a:gd name="connsiteY3" fmla="*/ 114300 h 838200"/>
              <a:gd name="connsiteX4" fmla="*/ 450977 w 1319657"/>
              <a:gd name="connsiteY4" fmla="*/ 716280 h 838200"/>
              <a:gd name="connsiteX5" fmla="*/ 1319657 w 1319657"/>
              <a:gd name="connsiteY5" fmla="*/ 716280 h 838200"/>
              <a:gd name="connsiteX6" fmla="*/ 1319657 w 1319657"/>
              <a:gd name="connsiteY6" fmla="*/ 838200 h 838200"/>
              <a:gd name="connsiteX7" fmla="*/ 85217 w 1319657"/>
              <a:gd name="connsiteY7" fmla="*/ 838200 h 838200"/>
              <a:gd name="connsiteX8" fmla="*/ 105393 w 1319657"/>
              <a:gd name="connsiteY8" fmla="*/ 579120 h 838200"/>
              <a:gd name="connsiteX9" fmla="*/ 57768 w 1319657"/>
              <a:gd name="connsiteY9" fmla="*/ 371475 h 838200"/>
              <a:gd name="connsiteX10" fmla="*/ 181593 w 1319657"/>
              <a:gd name="connsiteY10" fmla="*/ 175260 h 838200"/>
              <a:gd name="connsiteX11" fmla="*/ 138557 w 1319657"/>
              <a:gd name="connsiteY11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19657" h="838200">
                <a:moveTo>
                  <a:pt x="138557" y="0"/>
                </a:moveTo>
                <a:lnTo>
                  <a:pt x="1304417" y="0"/>
                </a:lnTo>
                <a:lnTo>
                  <a:pt x="1304417" y="114300"/>
                </a:lnTo>
                <a:lnTo>
                  <a:pt x="450977" y="114300"/>
                </a:lnTo>
                <a:lnTo>
                  <a:pt x="450977" y="716280"/>
                </a:lnTo>
                <a:lnTo>
                  <a:pt x="1319657" y="716280"/>
                </a:lnTo>
                <a:lnTo>
                  <a:pt x="1319657" y="838200"/>
                </a:lnTo>
                <a:lnTo>
                  <a:pt x="85217" y="838200"/>
                </a:lnTo>
                <a:cubicBezTo>
                  <a:pt x="-109540" y="803910"/>
                  <a:pt x="88060" y="647700"/>
                  <a:pt x="105393" y="579120"/>
                </a:cubicBezTo>
                <a:cubicBezTo>
                  <a:pt x="122726" y="510540"/>
                  <a:pt x="45068" y="438785"/>
                  <a:pt x="57768" y="371475"/>
                </a:cubicBezTo>
                <a:cubicBezTo>
                  <a:pt x="70468" y="304165"/>
                  <a:pt x="174823" y="279764"/>
                  <a:pt x="181593" y="175260"/>
                </a:cubicBezTo>
                <a:cubicBezTo>
                  <a:pt x="183236" y="149897"/>
                  <a:pt x="137662" y="25400"/>
                  <a:pt x="138557" y="0"/>
                </a:cubicBezTo>
                <a:close/>
              </a:path>
            </a:pathLst>
          </a:custGeom>
          <a:gradFill flip="none" rotWithShape="1">
            <a:gsLst>
              <a:gs pos="0">
                <a:srgbClr val="DC0528"/>
              </a:gs>
              <a:gs pos="34000">
                <a:srgbClr val="DC0528">
                  <a:lumMod val="50000"/>
                </a:srgbClr>
              </a:gs>
              <a:gs pos="64000">
                <a:srgbClr val="DC0528">
                  <a:lumMod val="60000"/>
                  <a:lumOff val="40000"/>
                </a:srgbClr>
              </a:gs>
              <a:gs pos="100000">
                <a:srgbClr val="DC0528"/>
              </a:gs>
            </a:gsLst>
            <a:lin ang="16200000" scaled="1"/>
            <a:tileRect/>
          </a:gra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57" name="Groupe 56"/>
          <p:cNvGrpSpPr/>
          <p:nvPr/>
        </p:nvGrpSpPr>
        <p:grpSpPr>
          <a:xfrm>
            <a:off x="4626115" y="5409664"/>
            <a:ext cx="2222407" cy="822960"/>
            <a:chOff x="4870167" y="5605204"/>
            <a:chExt cx="2222407" cy="822960"/>
          </a:xfrm>
        </p:grpSpPr>
        <p:sp>
          <p:nvSpPr>
            <p:cNvPr id="58" name="Forme libre 57"/>
            <p:cNvSpPr/>
            <p:nvPr/>
          </p:nvSpPr>
          <p:spPr>
            <a:xfrm>
              <a:off x="4870167" y="5605204"/>
              <a:ext cx="2222407" cy="822960"/>
            </a:xfrm>
            <a:custGeom>
              <a:avLst/>
              <a:gdLst>
                <a:gd name="connsiteX0" fmla="*/ 0 w 1844040"/>
                <a:gd name="connsiteY0" fmla="*/ 236220 h 822960"/>
                <a:gd name="connsiteX1" fmla="*/ 0 w 1844040"/>
                <a:gd name="connsiteY1" fmla="*/ 579120 h 822960"/>
                <a:gd name="connsiteX2" fmla="*/ 640080 w 1844040"/>
                <a:gd name="connsiteY2" fmla="*/ 579120 h 822960"/>
                <a:gd name="connsiteX3" fmla="*/ 640080 w 1844040"/>
                <a:gd name="connsiteY3" fmla="*/ 822960 h 822960"/>
                <a:gd name="connsiteX4" fmla="*/ 1844040 w 1844040"/>
                <a:gd name="connsiteY4" fmla="*/ 822960 h 822960"/>
                <a:gd name="connsiteX5" fmla="*/ 1844040 w 1844040"/>
                <a:gd name="connsiteY5" fmla="*/ 0 h 822960"/>
                <a:gd name="connsiteX6" fmla="*/ 640080 w 1844040"/>
                <a:gd name="connsiteY6" fmla="*/ 0 h 822960"/>
                <a:gd name="connsiteX7" fmla="*/ 640080 w 1844040"/>
                <a:gd name="connsiteY7" fmla="*/ 220980 h 822960"/>
                <a:gd name="connsiteX8" fmla="*/ 0 w 1844040"/>
                <a:gd name="connsiteY8" fmla="*/ 236220 h 822960"/>
                <a:gd name="connsiteX0" fmla="*/ 1844040 w 1935480"/>
                <a:gd name="connsiteY0" fmla="*/ 0 h 822960"/>
                <a:gd name="connsiteX1" fmla="*/ 640080 w 1935480"/>
                <a:gd name="connsiteY1" fmla="*/ 0 h 822960"/>
                <a:gd name="connsiteX2" fmla="*/ 640080 w 1935480"/>
                <a:gd name="connsiteY2" fmla="*/ 220980 h 822960"/>
                <a:gd name="connsiteX3" fmla="*/ 0 w 1935480"/>
                <a:gd name="connsiteY3" fmla="*/ 236220 h 822960"/>
                <a:gd name="connsiteX4" fmla="*/ 0 w 1935480"/>
                <a:gd name="connsiteY4" fmla="*/ 579120 h 822960"/>
                <a:gd name="connsiteX5" fmla="*/ 640080 w 1935480"/>
                <a:gd name="connsiteY5" fmla="*/ 579120 h 822960"/>
                <a:gd name="connsiteX6" fmla="*/ 640080 w 1935480"/>
                <a:gd name="connsiteY6" fmla="*/ 822960 h 822960"/>
                <a:gd name="connsiteX7" fmla="*/ 1844040 w 1935480"/>
                <a:gd name="connsiteY7" fmla="*/ 822960 h 822960"/>
                <a:gd name="connsiteX8" fmla="*/ 1935480 w 1935480"/>
                <a:gd name="connsiteY8" fmla="*/ 91440 h 822960"/>
                <a:gd name="connsiteX0" fmla="*/ 1844040 w 1988820"/>
                <a:gd name="connsiteY0" fmla="*/ 0 h 822960"/>
                <a:gd name="connsiteX1" fmla="*/ 640080 w 1988820"/>
                <a:gd name="connsiteY1" fmla="*/ 0 h 822960"/>
                <a:gd name="connsiteX2" fmla="*/ 640080 w 1988820"/>
                <a:gd name="connsiteY2" fmla="*/ 220980 h 822960"/>
                <a:gd name="connsiteX3" fmla="*/ 0 w 1988820"/>
                <a:gd name="connsiteY3" fmla="*/ 236220 h 822960"/>
                <a:gd name="connsiteX4" fmla="*/ 0 w 1988820"/>
                <a:gd name="connsiteY4" fmla="*/ 579120 h 822960"/>
                <a:gd name="connsiteX5" fmla="*/ 640080 w 1988820"/>
                <a:gd name="connsiteY5" fmla="*/ 579120 h 822960"/>
                <a:gd name="connsiteX6" fmla="*/ 640080 w 1988820"/>
                <a:gd name="connsiteY6" fmla="*/ 822960 h 822960"/>
                <a:gd name="connsiteX7" fmla="*/ 1844040 w 1988820"/>
                <a:gd name="connsiteY7" fmla="*/ 822960 h 822960"/>
                <a:gd name="connsiteX8" fmla="*/ 1988820 w 1988820"/>
                <a:gd name="connsiteY8" fmla="*/ 365760 h 822960"/>
                <a:gd name="connsiteX0" fmla="*/ 1844040 w 1988820"/>
                <a:gd name="connsiteY0" fmla="*/ 0 h 822960"/>
                <a:gd name="connsiteX1" fmla="*/ 640080 w 1988820"/>
                <a:gd name="connsiteY1" fmla="*/ 0 h 822960"/>
                <a:gd name="connsiteX2" fmla="*/ 640080 w 1988820"/>
                <a:gd name="connsiteY2" fmla="*/ 220980 h 822960"/>
                <a:gd name="connsiteX3" fmla="*/ 0 w 1988820"/>
                <a:gd name="connsiteY3" fmla="*/ 236220 h 822960"/>
                <a:gd name="connsiteX4" fmla="*/ 0 w 1988820"/>
                <a:gd name="connsiteY4" fmla="*/ 579120 h 822960"/>
                <a:gd name="connsiteX5" fmla="*/ 640080 w 1988820"/>
                <a:gd name="connsiteY5" fmla="*/ 579120 h 822960"/>
                <a:gd name="connsiteX6" fmla="*/ 640080 w 1988820"/>
                <a:gd name="connsiteY6" fmla="*/ 822960 h 822960"/>
                <a:gd name="connsiteX7" fmla="*/ 1844040 w 1988820"/>
                <a:gd name="connsiteY7" fmla="*/ 822960 h 822960"/>
                <a:gd name="connsiteX8" fmla="*/ 1988820 w 1988820"/>
                <a:gd name="connsiteY8" fmla="*/ 365760 h 822960"/>
                <a:gd name="connsiteX0" fmla="*/ 1844040 w 1988820"/>
                <a:gd name="connsiteY0" fmla="*/ 0 h 822960"/>
                <a:gd name="connsiteX1" fmla="*/ 640080 w 1988820"/>
                <a:gd name="connsiteY1" fmla="*/ 0 h 822960"/>
                <a:gd name="connsiteX2" fmla="*/ 640080 w 1988820"/>
                <a:gd name="connsiteY2" fmla="*/ 220980 h 822960"/>
                <a:gd name="connsiteX3" fmla="*/ 0 w 1988820"/>
                <a:gd name="connsiteY3" fmla="*/ 236220 h 822960"/>
                <a:gd name="connsiteX4" fmla="*/ 0 w 1988820"/>
                <a:gd name="connsiteY4" fmla="*/ 579120 h 822960"/>
                <a:gd name="connsiteX5" fmla="*/ 640080 w 1988820"/>
                <a:gd name="connsiteY5" fmla="*/ 579120 h 822960"/>
                <a:gd name="connsiteX6" fmla="*/ 640080 w 1988820"/>
                <a:gd name="connsiteY6" fmla="*/ 822960 h 822960"/>
                <a:gd name="connsiteX7" fmla="*/ 1844040 w 1988820"/>
                <a:gd name="connsiteY7" fmla="*/ 822960 h 822960"/>
                <a:gd name="connsiteX8" fmla="*/ 1988820 w 1988820"/>
                <a:gd name="connsiteY8" fmla="*/ 365760 h 822960"/>
                <a:gd name="connsiteX9" fmla="*/ 1844040 w 1988820"/>
                <a:gd name="connsiteY9" fmla="*/ 0 h 822960"/>
                <a:gd name="connsiteX0" fmla="*/ 1844040 w 2024492"/>
                <a:gd name="connsiteY0" fmla="*/ 0 h 822960"/>
                <a:gd name="connsiteX1" fmla="*/ 640080 w 2024492"/>
                <a:gd name="connsiteY1" fmla="*/ 0 h 822960"/>
                <a:gd name="connsiteX2" fmla="*/ 640080 w 2024492"/>
                <a:gd name="connsiteY2" fmla="*/ 220980 h 822960"/>
                <a:gd name="connsiteX3" fmla="*/ 0 w 2024492"/>
                <a:gd name="connsiteY3" fmla="*/ 236220 h 822960"/>
                <a:gd name="connsiteX4" fmla="*/ 0 w 2024492"/>
                <a:gd name="connsiteY4" fmla="*/ 579120 h 822960"/>
                <a:gd name="connsiteX5" fmla="*/ 640080 w 2024492"/>
                <a:gd name="connsiteY5" fmla="*/ 579120 h 822960"/>
                <a:gd name="connsiteX6" fmla="*/ 640080 w 2024492"/>
                <a:gd name="connsiteY6" fmla="*/ 822960 h 822960"/>
                <a:gd name="connsiteX7" fmla="*/ 1844040 w 2024492"/>
                <a:gd name="connsiteY7" fmla="*/ 822960 h 822960"/>
                <a:gd name="connsiteX8" fmla="*/ 1988820 w 2024492"/>
                <a:gd name="connsiteY8" fmla="*/ 365760 h 822960"/>
                <a:gd name="connsiteX9" fmla="*/ 1844040 w 2024492"/>
                <a:gd name="connsiteY9" fmla="*/ 0 h 822960"/>
                <a:gd name="connsiteX0" fmla="*/ 1844040 w 1991082"/>
                <a:gd name="connsiteY0" fmla="*/ 0 h 822960"/>
                <a:gd name="connsiteX1" fmla="*/ 640080 w 1991082"/>
                <a:gd name="connsiteY1" fmla="*/ 0 h 822960"/>
                <a:gd name="connsiteX2" fmla="*/ 640080 w 1991082"/>
                <a:gd name="connsiteY2" fmla="*/ 220980 h 822960"/>
                <a:gd name="connsiteX3" fmla="*/ 0 w 1991082"/>
                <a:gd name="connsiteY3" fmla="*/ 236220 h 822960"/>
                <a:gd name="connsiteX4" fmla="*/ 0 w 1991082"/>
                <a:gd name="connsiteY4" fmla="*/ 579120 h 822960"/>
                <a:gd name="connsiteX5" fmla="*/ 640080 w 1991082"/>
                <a:gd name="connsiteY5" fmla="*/ 579120 h 822960"/>
                <a:gd name="connsiteX6" fmla="*/ 640080 w 1991082"/>
                <a:gd name="connsiteY6" fmla="*/ 822960 h 822960"/>
                <a:gd name="connsiteX7" fmla="*/ 1844040 w 1991082"/>
                <a:gd name="connsiteY7" fmla="*/ 822960 h 822960"/>
                <a:gd name="connsiteX8" fmla="*/ 1931670 w 1991082"/>
                <a:gd name="connsiteY8" fmla="*/ 375285 h 822960"/>
                <a:gd name="connsiteX9" fmla="*/ 1844040 w 1991082"/>
                <a:gd name="connsiteY9" fmla="*/ 0 h 822960"/>
                <a:gd name="connsiteX0" fmla="*/ 1844040 w 2033707"/>
                <a:gd name="connsiteY0" fmla="*/ 0 h 822960"/>
                <a:gd name="connsiteX1" fmla="*/ 640080 w 2033707"/>
                <a:gd name="connsiteY1" fmla="*/ 0 h 822960"/>
                <a:gd name="connsiteX2" fmla="*/ 640080 w 2033707"/>
                <a:gd name="connsiteY2" fmla="*/ 220980 h 822960"/>
                <a:gd name="connsiteX3" fmla="*/ 0 w 2033707"/>
                <a:gd name="connsiteY3" fmla="*/ 236220 h 822960"/>
                <a:gd name="connsiteX4" fmla="*/ 0 w 2033707"/>
                <a:gd name="connsiteY4" fmla="*/ 579120 h 822960"/>
                <a:gd name="connsiteX5" fmla="*/ 640080 w 2033707"/>
                <a:gd name="connsiteY5" fmla="*/ 579120 h 822960"/>
                <a:gd name="connsiteX6" fmla="*/ 640080 w 2033707"/>
                <a:gd name="connsiteY6" fmla="*/ 822960 h 822960"/>
                <a:gd name="connsiteX7" fmla="*/ 1844040 w 2033707"/>
                <a:gd name="connsiteY7" fmla="*/ 822960 h 822960"/>
                <a:gd name="connsiteX8" fmla="*/ 2002155 w 2033707"/>
                <a:gd name="connsiteY8" fmla="*/ 369570 h 822960"/>
                <a:gd name="connsiteX9" fmla="*/ 1844040 w 2033707"/>
                <a:gd name="connsiteY9" fmla="*/ 0 h 822960"/>
                <a:gd name="connsiteX0" fmla="*/ 1844040 w 2016675"/>
                <a:gd name="connsiteY0" fmla="*/ 0 h 822960"/>
                <a:gd name="connsiteX1" fmla="*/ 640080 w 2016675"/>
                <a:gd name="connsiteY1" fmla="*/ 0 h 822960"/>
                <a:gd name="connsiteX2" fmla="*/ 640080 w 2016675"/>
                <a:gd name="connsiteY2" fmla="*/ 220980 h 822960"/>
                <a:gd name="connsiteX3" fmla="*/ 0 w 2016675"/>
                <a:gd name="connsiteY3" fmla="*/ 236220 h 822960"/>
                <a:gd name="connsiteX4" fmla="*/ 0 w 2016675"/>
                <a:gd name="connsiteY4" fmla="*/ 579120 h 822960"/>
                <a:gd name="connsiteX5" fmla="*/ 640080 w 2016675"/>
                <a:gd name="connsiteY5" fmla="*/ 579120 h 822960"/>
                <a:gd name="connsiteX6" fmla="*/ 640080 w 2016675"/>
                <a:gd name="connsiteY6" fmla="*/ 822960 h 822960"/>
                <a:gd name="connsiteX7" fmla="*/ 1844040 w 2016675"/>
                <a:gd name="connsiteY7" fmla="*/ 822960 h 822960"/>
                <a:gd name="connsiteX8" fmla="*/ 2002155 w 2016675"/>
                <a:gd name="connsiteY8" fmla="*/ 369570 h 822960"/>
                <a:gd name="connsiteX9" fmla="*/ 1844040 w 2016675"/>
                <a:gd name="connsiteY9" fmla="*/ 0 h 822960"/>
                <a:gd name="connsiteX0" fmla="*/ 1924347 w 2096982"/>
                <a:gd name="connsiteY0" fmla="*/ 0 h 822960"/>
                <a:gd name="connsiteX1" fmla="*/ 720387 w 2096982"/>
                <a:gd name="connsiteY1" fmla="*/ 0 h 822960"/>
                <a:gd name="connsiteX2" fmla="*/ 720387 w 2096982"/>
                <a:gd name="connsiteY2" fmla="*/ 220980 h 822960"/>
                <a:gd name="connsiteX3" fmla="*/ 0 w 2096982"/>
                <a:gd name="connsiteY3" fmla="*/ 224028 h 822960"/>
                <a:gd name="connsiteX4" fmla="*/ 80307 w 2096982"/>
                <a:gd name="connsiteY4" fmla="*/ 579120 h 822960"/>
                <a:gd name="connsiteX5" fmla="*/ 720387 w 2096982"/>
                <a:gd name="connsiteY5" fmla="*/ 579120 h 822960"/>
                <a:gd name="connsiteX6" fmla="*/ 720387 w 2096982"/>
                <a:gd name="connsiteY6" fmla="*/ 822960 h 822960"/>
                <a:gd name="connsiteX7" fmla="*/ 1924347 w 2096982"/>
                <a:gd name="connsiteY7" fmla="*/ 822960 h 822960"/>
                <a:gd name="connsiteX8" fmla="*/ 2082462 w 2096982"/>
                <a:gd name="connsiteY8" fmla="*/ 369570 h 822960"/>
                <a:gd name="connsiteX9" fmla="*/ 1924347 w 2096982"/>
                <a:gd name="connsiteY9" fmla="*/ 0 h 822960"/>
                <a:gd name="connsiteX0" fmla="*/ 1924347 w 2096982"/>
                <a:gd name="connsiteY0" fmla="*/ 0 h 822960"/>
                <a:gd name="connsiteX1" fmla="*/ 720387 w 2096982"/>
                <a:gd name="connsiteY1" fmla="*/ 0 h 822960"/>
                <a:gd name="connsiteX2" fmla="*/ 720387 w 2096982"/>
                <a:gd name="connsiteY2" fmla="*/ 220980 h 822960"/>
                <a:gd name="connsiteX3" fmla="*/ 0 w 2096982"/>
                <a:gd name="connsiteY3" fmla="*/ 224028 h 822960"/>
                <a:gd name="connsiteX4" fmla="*/ 5736 w 2096982"/>
                <a:gd name="connsiteY4" fmla="*/ 579120 h 822960"/>
                <a:gd name="connsiteX5" fmla="*/ 720387 w 2096982"/>
                <a:gd name="connsiteY5" fmla="*/ 579120 h 822960"/>
                <a:gd name="connsiteX6" fmla="*/ 720387 w 2096982"/>
                <a:gd name="connsiteY6" fmla="*/ 822960 h 822960"/>
                <a:gd name="connsiteX7" fmla="*/ 1924347 w 2096982"/>
                <a:gd name="connsiteY7" fmla="*/ 822960 h 822960"/>
                <a:gd name="connsiteX8" fmla="*/ 2082462 w 2096982"/>
                <a:gd name="connsiteY8" fmla="*/ 369570 h 822960"/>
                <a:gd name="connsiteX9" fmla="*/ 1924347 w 2096982"/>
                <a:gd name="connsiteY9" fmla="*/ 0 h 822960"/>
                <a:gd name="connsiteX0" fmla="*/ 1918611 w 2091246"/>
                <a:gd name="connsiteY0" fmla="*/ 0 h 822960"/>
                <a:gd name="connsiteX1" fmla="*/ 714651 w 2091246"/>
                <a:gd name="connsiteY1" fmla="*/ 0 h 822960"/>
                <a:gd name="connsiteX2" fmla="*/ 714651 w 2091246"/>
                <a:gd name="connsiteY2" fmla="*/ 220980 h 822960"/>
                <a:gd name="connsiteX3" fmla="*/ 0 w 2091246"/>
                <a:gd name="connsiteY3" fmla="*/ 199644 h 822960"/>
                <a:gd name="connsiteX4" fmla="*/ 0 w 2091246"/>
                <a:gd name="connsiteY4" fmla="*/ 579120 h 822960"/>
                <a:gd name="connsiteX5" fmla="*/ 714651 w 2091246"/>
                <a:gd name="connsiteY5" fmla="*/ 579120 h 822960"/>
                <a:gd name="connsiteX6" fmla="*/ 714651 w 2091246"/>
                <a:gd name="connsiteY6" fmla="*/ 822960 h 822960"/>
                <a:gd name="connsiteX7" fmla="*/ 1918611 w 2091246"/>
                <a:gd name="connsiteY7" fmla="*/ 822960 h 822960"/>
                <a:gd name="connsiteX8" fmla="*/ 2076726 w 2091246"/>
                <a:gd name="connsiteY8" fmla="*/ 369570 h 822960"/>
                <a:gd name="connsiteX9" fmla="*/ 1918611 w 2091246"/>
                <a:gd name="connsiteY9" fmla="*/ 0 h 822960"/>
                <a:gd name="connsiteX0" fmla="*/ 1918611 w 2091246"/>
                <a:gd name="connsiteY0" fmla="*/ 0 h 822960"/>
                <a:gd name="connsiteX1" fmla="*/ 714651 w 2091246"/>
                <a:gd name="connsiteY1" fmla="*/ 0 h 822960"/>
                <a:gd name="connsiteX2" fmla="*/ 714651 w 2091246"/>
                <a:gd name="connsiteY2" fmla="*/ 196596 h 822960"/>
                <a:gd name="connsiteX3" fmla="*/ 0 w 2091246"/>
                <a:gd name="connsiteY3" fmla="*/ 199644 h 822960"/>
                <a:gd name="connsiteX4" fmla="*/ 0 w 2091246"/>
                <a:gd name="connsiteY4" fmla="*/ 579120 h 822960"/>
                <a:gd name="connsiteX5" fmla="*/ 714651 w 2091246"/>
                <a:gd name="connsiteY5" fmla="*/ 579120 h 822960"/>
                <a:gd name="connsiteX6" fmla="*/ 714651 w 2091246"/>
                <a:gd name="connsiteY6" fmla="*/ 822960 h 822960"/>
                <a:gd name="connsiteX7" fmla="*/ 1918611 w 2091246"/>
                <a:gd name="connsiteY7" fmla="*/ 822960 h 822960"/>
                <a:gd name="connsiteX8" fmla="*/ 2076726 w 2091246"/>
                <a:gd name="connsiteY8" fmla="*/ 369570 h 822960"/>
                <a:gd name="connsiteX9" fmla="*/ 1918611 w 2091246"/>
                <a:gd name="connsiteY9" fmla="*/ 0 h 822960"/>
                <a:gd name="connsiteX0" fmla="*/ 1918611 w 2091246"/>
                <a:gd name="connsiteY0" fmla="*/ 0 h 822960"/>
                <a:gd name="connsiteX1" fmla="*/ 714651 w 2091246"/>
                <a:gd name="connsiteY1" fmla="*/ 0 h 822960"/>
                <a:gd name="connsiteX2" fmla="*/ 714651 w 2091246"/>
                <a:gd name="connsiteY2" fmla="*/ 208788 h 822960"/>
                <a:gd name="connsiteX3" fmla="*/ 0 w 2091246"/>
                <a:gd name="connsiteY3" fmla="*/ 199644 h 822960"/>
                <a:gd name="connsiteX4" fmla="*/ 0 w 2091246"/>
                <a:gd name="connsiteY4" fmla="*/ 579120 h 822960"/>
                <a:gd name="connsiteX5" fmla="*/ 714651 w 2091246"/>
                <a:gd name="connsiteY5" fmla="*/ 579120 h 822960"/>
                <a:gd name="connsiteX6" fmla="*/ 714651 w 2091246"/>
                <a:gd name="connsiteY6" fmla="*/ 822960 h 822960"/>
                <a:gd name="connsiteX7" fmla="*/ 1918611 w 2091246"/>
                <a:gd name="connsiteY7" fmla="*/ 822960 h 822960"/>
                <a:gd name="connsiteX8" fmla="*/ 2076726 w 2091246"/>
                <a:gd name="connsiteY8" fmla="*/ 369570 h 822960"/>
                <a:gd name="connsiteX9" fmla="*/ 1918611 w 2091246"/>
                <a:gd name="connsiteY9" fmla="*/ 0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1246" h="822960">
                  <a:moveTo>
                    <a:pt x="1918611" y="0"/>
                  </a:moveTo>
                  <a:lnTo>
                    <a:pt x="714651" y="0"/>
                  </a:lnTo>
                  <a:lnTo>
                    <a:pt x="714651" y="208788"/>
                  </a:lnTo>
                  <a:lnTo>
                    <a:pt x="0" y="199644"/>
                  </a:lnTo>
                  <a:lnTo>
                    <a:pt x="0" y="579120"/>
                  </a:lnTo>
                  <a:lnTo>
                    <a:pt x="714651" y="579120"/>
                  </a:lnTo>
                  <a:lnTo>
                    <a:pt x="714651" y="822960"/>
                  </a:lnTo>
                  <a:lnTo>
                    <a:pt x="1918611" y="822960"/>
                  </a:lnTo>
                  <a:cubicBezTo>
                    <a:pt x="2143401" y="746760"/>
                    <a:pt x="2088699" y="506206"/>
                    <a:pt x="2076726" y="369570"/>
                  </a:cubicBezTo>
                  <a:cubicBezTo>
                    <a:pt x="2065931" y="246380"/>
                    <a:pt x="1971316" y="123190"/>
                    <a:pt x="191861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DC0528"/>
                </a:gs>
                <a:gs pos="21000">
                  <a:srgbClr val="DC0528">
                    <a:lumMod val="52000"/>
                  </a:srgbClr>
                </a:gs>
                <a:gs pos="75000">
                  <a:srgbClr val="DC0528">
                    <a:lumMod val="60000"/>
                    <a:lumOff val="40000"/>
                  </a:srgbClr>
                </a:gs>
                <a:gs pos="100000">
                  <a:srgbClr val="DC0528"/>
                </a:gs>
              </a:gsLst>
              <a:lin ang="16200000" scaled="0"/>
              <a:tileRect/>
            </a:gra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" name="Forme libre 58"/>
            <p:cNvSpPr/>
            <p:nvPr/>
          </p:nvSpPr>
          <p:spPr>
            <a:xfrm>
              <a:off x="4979670" y="5703570"/>
              <a:ext cx="323850" cy="104775"/>
            </a:xfrm>
            <a:custGeom>
              <a:avLst/>
              <a:gdLst>
                <a:gd name="connsiteX0" fmla="*/ 0 w 323850"/>
                <a:gd name="connsiteY0" fmla="*/ 95250 h 110490"/>
                <a:gd name="connsiteX1" fmla="*/ 152400 w 323850"/>
                <a:gd name="connsiteY1" fmla="*/ 0 h 110490"/>
                <a:gd name="connsiteX2" fmla="*/ 323850 w 323850"/>
                <a:gd name="connsiteY2" fmla="*/ 110490 h 110490"/>
                <a:gd name="connsiteX3" fmla="*/ 0 w 323850"/>
                <a:gd name="connsiteY3" fmla="*/ 95250 h 110490"/>
                <a:gd name="connsiteX0" fmla="*/ 0 w 323850"/>
                <a:gd name="connsiteY0" fmla="*/ 110490 h 110490"/>
                <a:gd name="connsiteX1" fmla="*/ 152400 w 323850"/>
                <a:gd name="connsiteY1" fmla="*/ 0 h 110490"/>
                <a:gd name="connsiteX2" fmla="*/ 323850 w 323850"/>
                <a:gd name="connsiteY2" fmla="*/ 110490 h 110490"/>
                <a:gd name="connsiteX3" fmla="*/ 0 w 323850"/>
                <a:gd name="connsiteY3" fmla="*/ 110490 h 1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850" h="110490">
                  <a:moveTo>
                    <a:pt x="0" y="110490"/>
                  </a:moveTo>
                  <a:lnTo>
                    <a:pt x="152400" y="0"/>
                  </a:lnTo>
                  <a:lnTo>
                    <a:pt x="323850" y="110490"/>
                  </a:lnTo>
                  <a:lnTo>
                    <a:pt x="0" y="110490"/>
                  </a:lnTo>
                  <a:close/>
                </a:path>
              </a:pathLst>
            </a:custGeom>
            <a:solidFill>
              <a:srgbClr val="96C31E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" name="Forme libre 59"/>
            <p:cNvSpPr/>
            <p:nvPr/>
          </p:nvSpPr>
          <p:spPr>
            <a:xfrm rot="10800000">
              <a:off x="4979669" y="6192699"/>
              <a:ext cx="323850" cy="104775"/>
            </a:xfrm>
            <a:custGeom>
              <a:avLst/>
              <a:gdLst>
                <a:gd name="connsiteX0" fmla="*/ 0 w 323850"/>
                <a:gd name="connsiteY0" fmla="*/ 95250 h 110490"/>
                <a:gd name="connsiteX1" fmla="*/ 152400 w 323850"/>
                <a:gd name="connsiteY1" fmla="*/ 0 h 110490"/>
                <a:gd name="connsiteX2" fmla="*/ 323850 w 323850"/>
                <a:gd name="connsiteY2" fmla="*/ 110490 h 110490"/>
                <a:gd name="connsiteX3" fmla="*/ 0 w 323850"/>
                <a:gd name="connsiteY3" fmla="*/ 95250 h 110490"/>
                <a:gd name="connsiteX0" fmla="*/ 0 w 323850"/>
                <a:gd name="connsiteY0" fmla="*/ 110490 h 110490"/>
                <a:gd name="connsiteX1" fmla="*/ 152400 w 323850"/>
                <a:gd name="connsiteY1" fmla="*/ 0 h 110490"/>
                <a:gd name="connsiteX2" fmla="*/ 323850 w 323850"/>
                <a:gd name="connsiteY2" fmla="*/ 110490 h 110490"/>
                <a:gd name="connsiteX3" fmla="*/ 0 w 323850"/>
                <a:gd name="connsiteY3" fmla="*/ 110490 h 1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850" h="110490">
                  <a:moveTo>
                    <a:pt x="0" y="110490"/>
                  </a:moveTo>
                  <a:lnTo>
                    <a:pt x="152400" y="0"/>
                  </a:lnTo>
                  <a:lnTo>
                    <a:pt x="323850" y="110490"/>
                  </a:lnTo>
                  <a:lnTo>
                    <a:pt x="0" y="110490"/>
                  </a:lnTo>
                  <a:close/>
                </a:path>
              </a:pathLst>
            </a:custGeom>
            <a:solidFill>
              <a:srgbClr val="96C31E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62" name="Rectangle 61"/>
          <p:cNvSpPr/>
          <p:nvPr/>
        </p:nvSpPr>
        <p:spPr>
          <a:xfrm>
            <a:off x="4572000" y="4294976"/>
            <a:ext cx="1739153" cy="608718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63" name="Connecteur droit avec flèche 62"/>
          <p:cNvCxnSpPr>
            <a:stCxn id="62" idx="2"/>
          </p:cNvCxnSpPr>
          <p:nvPr/>
        </p:nvCxnSpPr>
        <p:spPr>
          <a:xfrm flipH="1">
            <a:off x="5343703" y="4903694"/>
            <a:ext cx="97874" cy="40159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tailEnd type="arrow"/>
          </a:ln>
          <a:effectLst/>
        </p:spPr>
      </p:cxnSp>
      <p:cxnSp>
        <p:nvCxnSpPr>
          <p:cNvPr id="70" name="Connecteur droit avec flèche 69"/>
          <p:cNvCxnSpPr/>
          <p:nvPr/>
        </p:nvCxnSpPr>
        <p:spPr>
          <a:xfrm flipH="1" flipV="1">
            <a:off x="5114482" y="6049547"/>
            <a:ext cx="367826" cy="43516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tailEnd type="arrow"/>
          </a:ln>
          <a:effectLst/>
        </p:spPr>
      </p:cxnSp>
      <p:sp>
        <p:nvSpPr>
          <p:cNvPr id="75" name="ZoneTexte 74"/>
          <p:cNvSpPr txBox="1"/>
          <p:nvPr/>
        </p:nvSpPr>
        <p:spPr>
          <a:xfrm>
            <a:off x="5158926" y="6430734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chemeClr val="accent3">
                    <a:lumMod val="50000"/>
                  </a:schemeClr>
                </a:solidFill>
                <a:latin typeface="Arial" charset="0"/>
              </a:rPr>
              <a:t>RF Contacts</a:t>
            </a:r>
            <a:endParaRPr lang="en-GB" dirty="0">
              <a:solidFill>
                <a:schemeClr val="accent3">
                  <a:lumMod val="50000"/>
                </a:schemeClr>
              </a:solidFill>
              <a:latin typeface="Arial" charset="0"/>
            </a:endParaRPr>
          </a:p>
        </p:txBody>
      </p:sp>
      <p:pic>
        <p:nvPicPr>
          <p:cNvPr id="76" name="Picture 2" descr="Image result for Multi-Contact LA CUT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857" y="554561"/>
            <a:ext cx="3573270" cy="216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36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accel="47000" decel="5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11022E-16 L -0.05296 1.11022E-16 L -0.00382 1.11022E-16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59259E-6 L -0.03142 -2.59259E-6 L -0.00781 -2.59259E-6 " pathEditMode="relative" rAng="0" ptsTypes="AAA">
                                      <p:cBhvr>
                                        <p:cTn id="2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56" grpId="0" animBg="1"/>
      <p:bldP spid="6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5311589" cy="3011123"/>
          </a:xfrm>
          <a:prstGeom prst="rect">
            <a:avLst/>
          </a:prstGeom>
          <a:noFill/>
        </p:spPr>
      </p:pic>
      <p:grpSp>
        <p:nvGrpSpPr>
          <p:cNvPr id="5" name="Groupe 4"/>
          <p:cNvGrpSpPr/>
          <p:nvPr/>
        </p:nvGrpSpPr>
        <p:grpSpPr>
          <a:xfrm>
            <a:off x="5181600" y="2971800"/>
            <a:ext cx="4559374" cy="4209080"/>
            <a:chOff x="546143" y="7389440"/>
            <a:chExt cx="5027378" cy="4641128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65" t="4056" r="21373"/>
            <a:stretch/>
          </p:blipFill>
          <p:spPr bwMode="auto">
            <a:xfrm>
              <a:off x="546143" y="7389440"/>
              <a:ext cx="5027378" cy="4641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4232254" y="10059280"/>
              <a:ext cx="360040" cy="2657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245935" y="10059280"/>
              <a:ext cx="360040" cy="2657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661759" y="9627232"/>
              <a:ext cx="1152128" cy="599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61759" y="8337430"/>
              <a:ext cx="360040" cy="2657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373727" y="11067392"/>
              <a:ext cx="360040" cy="2657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619775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EA">
    <a:dk1>
      <a:sysClr val="windowText" lastClr="000000"/>
    </a:dk1>
    <a:lt1>
      <a:sysClr val="window" lastClr="FFFFFF"/>
    </a:lt1>
    <a:dk2>
      <a:srgbClr val="DC0528"/>
    </a:dk2>
    <a:lt2>
      <a:srgbClr val="96C31E"/>
    </a:lt2>
    <a:accent1>
      <a:srgbClr val="781469"/>
    </a:accent1>
    <a:accent2>
      <a:srgbClr val="F08728"/>
    </a:accent2>
    <a:accent3>
      <a:srgbClr val="FAB45F"/>
    </a:accent3>
    <a:accent4>
      <a:srgbClr val="0091C3"/>
    </a:accent4>
    <a:accent5>
      <a:srgbClr val="006937"/>
    </a:accent5>
    <a:accent6>
      <a:srgbClr val="87000A"/>
    </a:accent6>
    <a:hlink>
      <a:srgbClr val="0000FF"/>
    </a:hlink>
    <a:folHlink>
      <a:srgbClr val="800080"/>
    </a:folHlink>
  </a:clrScheme>
  <a:fontScheme name="CEA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2878</TotalTime>
  <Words>295</Words>
  <Application>Microsoft Office PowerPoint</Application>
  <PresentationFormat>Affichage à l'écran (4:3)</PresentationFormat>
  <Paragraphs>163</Paragraphs>
  <Slides>23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0" baseType="lpstr">
      <vt:lpstr>宋体</vt:lpstr>
      <vt:lpstr>Arial</vt:lpstr>
      <vt:lpstr>Batang</vt:lpstr>
      <vt:lpstr>Calibri</vt:lpstr>
      <vt:lpstr>Century Gothic</vt:lpstr>
      <vt:lpstr>Times New Roman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HILLAIRET Julien 218595</dc:creator>
  <cp:lastModifiedBy>HILLAIRET Julien 218595</cp:lastModifiedBy>
  <cp:revision>20</cp:revision>
  <dcterms:created xsi:type="dcterms:W3CDTF">2006-08-16T00:00:00Z</dcterms:created>
  <dcterms:modified xsi:type="dcterms:W3CDTF">2020-05-01T10:29:19Z</dcterms:modified>
</cp:coreProperties>
</file>